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996F-EEB5-E8C9-ACB2-DE85DFCA40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02EA07-7D15-EF45-B830-0A09A91564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2BE74-E141-0531-4535-C543A11E456D}"/>
              </a:ext>
            </a:extLst>
          </p:cNvPr>
          <p:cNvSpPr>
            <a:spLocks noGrp="1"/>
          </p:cNvSpPr>
          <p:nvPr>
            <p:ph type="dt" sz="half" idx="10"/>
          </p:nvPr>
        </p:nvSpPr>
        <p:spPr/>
        <p:txBody>
          <a:bodyPr/>
          <a:lstStyle/>
          <a:p>
            <a:fld id="{305A09C1-3FD8-4805-8993-4D14E2EA34AE}" type="datetimeFigureOut">
              <a:rPr lang="en-US" smtClean="0"/>
              <a:t>2/6/2023</a:t>
            </a:fld>
            <a:endParaRPr lang="en-US"/>
          </a:p>
        </p:txBody>
      </p:sp>
      <p:sp>
        <p:nvSpPr>
          <p:cNvPr id="5" name="Footer Placeholder 4">
            <a:extLst>
              <a:ext uri="{FF2B5EF4-FFF2-40B4-BE49-F238E27FC236}">
                <a16:creationId xmlns:a16="http://schemas.microsoft.com/office/drawing/2014/main" id="{C5E9CCDF-9120-D951-A1BA-AAC41EE975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73DFD-8225-7AD2-0B4D-1BBED5418626}"/>
              </a:ext>
            </a:extLst>
          </p:cNvPr>
          <p:cNvSpPr>
            <a:spLocks noGrp="1"/>
          </p:cNvSpPr>
          <p:nvPr>
            <p:ph type="sldNum" sz="quarter" idx="12"/>
          </p:nvPr>
        </p:nvSpPr>
        <p:spPr/>
        <p:txBody>
          <a:bodyPr/>
          <a:lstStyle/>
          <a:p>
            <a:fld id="{F370FCF9-C65A-4281-BFBC-10C16A50D2F4}" type="slidenum">
              <a:rPr lang="en-US" smtClean="0"/>
              <a:t>‹#›</a:t>
            </a:fld>
            <a:endParaRPr lang="en-US"/>
          </a:p>
        </p:txBody>
      </p:sp>
    </p:spTree>
    <p:extLst>
      <p:ext uri="{BB962C8B-B14F-4D97-AF65-F5344CB8AC3E}">
        <p14:creationId xmlns:p14="http://schemas.microsoft.com/office/powerpoint/2010/main" val="713457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F85F9-C3C9-1305-867F-C3AABD3961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5707A5-48C3-89D1-CEEB-42914424A8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506C35-7426-2C10-C3BF-56BF4D9E06EA}"/>
              </a:ext>
            </a:extLst>
          </p:cNvPr>
          <p:cNvSpPr>
            <a:spLocks noGrp="1"/>
          </p:cNvSpPr>
          <p:nvPr>
            <p:ph type="dt" sz="half" idx="10"/>
          </p:nvPr>
        </p:nvSpPr>
        <p:spPr/>
        <p:txBody>
          <a:bodyPr/>
          <a:lstStyle/>
          <a:p>
            <a:fld id="{305A09C1-3FD8-4805-8993-4D14E2EA34AE}" type="datetimeFigureOut">
              <a:rPr lang="en-US" smtClean="0"/>
              <a:t>2/6/2023</a:t>
            </a:fld>
            <a:endParaRPr lang="en-US"/>
          </a:p>
        </p:txBody>
      </p:sp>
      <p:sp>
        <p:nvSpPr>
          <p:cNvPr id="5" name="Footer Placeholder 4">
            <a:extLst>
              <a:ext uri="{FF2B5EF4-FFF2-40B4-BE49-F238E27FC236}">
                <a16:creationId xmlns:a16="http://schemas.microsoft.com/office/drawing/2014/main" id="{CA37B2BE-9A98-196D-6DB5-55F749A36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49CB2F-D428-1110-4E15-763033593C00}"/>
              </a:ext>
            </a:extLst>
          </p:cNvPr>
          <p:cNvSpPr>
            <a:spLocks noGrp="1"/>
          </p:cNvSpPr>
          <p:nvPr>
            <p:ph type="sldNum" sz="quarter" idx="12"/>
          </p:nvPr>
        </p:nvSpPr>
        <p:spPr/>
        <p:txBody>
          <a:bodyPr/>
          <a:lstStyle/>
          <a:p>
            <a:fld id="{F370FCF9-C65A-4281-BFBC-10C16A50D2F4}" type="slidenum">
              <a:rPr lang="en-US" smtClean="0"/>
              <a:t>‹#›</a:t>
            </a:fld>
            <a:endParaRPr lang="en-US"/>
          </a:p>
        </p:txBody>
      </p:sp>
    </p:spTree>
    <p:extLst>
      <p:ext uri="{BB962C8B-B14F-4D97-AF65-F5344CB8AC3E}">
        <p14:creationId xmlns:p14="http://schemas.microsoft.com/office/powerpoint/2010/main" val="3912964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6DEEA4-5B1B-893D-EBB1-3A8F80DD4E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B4D58E-F9C7-F317-20B9-AC4ECEE11A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36F7E2-D671-68F2-D7DE-82DE487BF704}"/>
              </a:ext>
            </a:extLst>
          </p:cNvPr>
          <p:cNvSpPr>
            <a:spLocks noGrp="1"/>
          </p:cNvSpPr>
          <p:nvPr>
            <p:ph type="dt" sz="half" idx="10"/>
          </p:nvPr>
        </p:nvSpPr>
        <p:spPr/>
        <p:txBody>
          <a:bodyPr/>
          <a:lstStyle/>
          <a:p>
            <a:fld id="{305A09C1-3FD8-4805-8993-4D14E2EA34AE}" type="datetimeFigureOut">
              <a:rPr lang="en-US" smtClean="0"/>
              <a:t>2/6/2023</a:t>
            </a:fld>
            <a:endParaRPr lang="en-US"/>
          </a:p>
        </p:txBody>
      </p:sp>
      <p:sp>
        <p:nvSpPr>
          <p:cNvPr id="5" name="Footer Placeholder 4">
            <a:extLst>
              <a:ext uri="{FF2B5EF4-FFF2-40B4-BE49-F238E27FC236}">
                <a16:creationId xmlns:a16="http://schemas.microsoft.com/office/drawing/2014/main" id="{563C086A-BC3F-8BB2-40EF-870CBF5A0B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8512A-7797-761F-4145-8AB2E7514405}"/>
              </a:ext>
            </a:extLst>
          </p:cNvPr>
          <p:cNvSpPr>
            <a:spLocks noGrp="1"/>
          </p:cNvSpPr>
          <p:nvPr>
            <p:ph type="sldNum" sz="quarter" idx="12"/>
          </p:nvPr>
        </p:nvSpPr>
        <p:spPr/>
        <p:txBody>
          <a:bodyPr/>
          <a:lstStyle/>
          <a:p>
            <a:fld id="{F370FCF9-C65A-4281-BFBC-10C16A50D2F4}" type="slidenum">
              <a:rPr lang="en-US" smtClean="0"/>
              <a:t>‹#›</a:t>
            </a:fld>
            <a:endParaRPr lang="en-US"/>
          </a:p>
        </p:txBody>
      </p:sp>
    </p:spTree>
    <p:extLst>
      <p:ext uri="{BB962C8B-B14F-4D97-AF65-F5344CB8AC3E}">
        <p14:creationId xmlns:p14="http://schemas.microsoft.com/office/powerpoint/2010/main" val="2376009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E62B-706E-06E9-3826-3BF7F280EC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14F2A8-F2AF-7697-A226-B29BD3EC5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4DA6DF-B8DC-0F93-8AB4-A028F43653B9}"/>
              </a:ext>
            </a:extLst>
          </p:cNvPr>
          <p:cNvSpPr>
            <a:spLocks noGrp="1"/>
          </p:cNvSpPr>
          <p:nvPr>
            <p:ph type="dt" sz="half" idx="10"/>
          </p:nvPr>
        </p:nvSpPr>
        <p:spPr/>
        <p:txBody>
          <a:bodyPr/>
          <a:lstStyle/>
          <a:p>
            <a:fld id="{305A09C1-3FD8-4805-8993-4D14E2EA34AE}" type="datetimeFigureOut">
              <a:rPr lang="en-US" smtClean="0"/>
              <a:t>2/6/2023</a:t>
            </a:fld>
            <a:endParaRPr lang="en-US"/>
          </a:p>
        </p:txBody>
      </p:sp>
      <p:sp>
        <p:nvSpPr>
          <p:cNvPr id="5" name="Footer Placeholder 4">
            <a:extLst>
              <a:ext uri="{FF2B5EF4-FFF2-40B4-BE49-F238E27FC236}">
                <a16:creationId xmlns:a16="http://schemas.microsoft.com/office/drawing/2014/main" id="{C8D856D8-4762-5E77-E9EA-3AE16E853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D028CF-A4D7-238F-7258-6F4DC96D99E3}"/>
              </a:ext>
            </a:extLst>
          </p:cNvPr>
          <p:cNvSpPr>
            <a:spLocks noGrp="1"/>
          </p:cNvSpPr>
          <p:nvPr>
            <p:ph type="sldNum" sz="quarter" idx="12"/>
          </p:nvPr>
        </p:nvSpPr>
        <p:spPr/>
        <p:txBody>
          <a:bodyPr/>
          <a:lstStyle/>
          <a:p>
            <a:fld id="{F370FCF9-C65A-4281-BFBC-10C16A50D2F4}" type="slidenum">
              <a:rPr lang="en-US" smtClean="0"/>
              <a:t>‹#›</a:t>
            </a:fld>
            <a:endParaRPr lang="en-US"/>
          </a:p>
        </p:txBody>
      </p:sp>
    </p:spTree>
    <p:extLst>
      <p:ext uri="{BB962C8B-B14F-4D97-AF65-F5344CB8AC3E}">
        <p14:creationId xmlns:p14="http://schemas.microsoft.com/office/powerpoint/2010/main" val="94909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3A4A-0DFA-E61B-A78A-63591C406F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E44791-2FF5-DC5E-04C9-DE178BAA9B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50239D-3900-75B8-60A1-DE4386370C7E}"/>
              </a:ext>
            </a:extLst>
          </p:cNvPr>
          <p:cNvSpPr>
            <a:spLocks noGrp="1"/>
          </p:cNvSpPr>
          <p:nvPr>
            <p:ph type="dt" sz="half" idx="10"/>
          </p:nvPr>
        </p:nvSpPr>
        <p:spPr/>
        <p:txBody>
          <a:bodyPr/>
          <a:lstStyle/>
          <a:p>
            <a:fld id="{305A09C1-3FD8-4805-8993-4D14E2EA34AE}" type="datetimeFigureOut">
              <a:rPr lang="en-US" smtClean="0"/>
              <a:t>2/6/2023</a:t>
            </a:fld>
            <a:endParaRPr lang="en-US"/>
          </a:p>
        </p:txBody>
      </p:sp>
      <p:sp>
        <p:nvSpPr>
          <p:cNvPr id="5" name="Footer Placeholder 4">
            <a:extLst>
              <a:ext uri="{FF2B5EF4-FFF2-40B4-BE49-F238E27FC236}">
                <a16:creationId xmlns:a16="http://schemas.microsoft.com/office/drawing/2014/main" id="{2E37513A-36A5-E4FA-2781-75729EEE62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6962A-BDA5-66AD-CD8F-64573CB80500}"/>
              </a:ext>
            </a:extLst>
          </p:cNvPr>
          <p:cNvSpPr>
            <a:spLocks noGrp="1"/>
          </p:cNvSpPr>
          <p:nvPr>
            <p:ph type="sldNum" sz="quarter" idx="12"/>
          </p:nvPr>
        </p:nvSpPr>
        <p:spPr/>
        <p:txBody>
          <a:bodyPr/>
          <a:lstStyle/>
          <a:p>
            <a:fld id="{F370FCF9-C65A-4281-BFBC-10C16A50D2F4}" type="slidenum">
              <a:rPr lang="en-US" smtClean="0"/>
              <a:t>‹#›</a:t>
            </a:fld>
            <a:endParaRPr lang="en-US"/>
          </a:p>
        </p:txBody>
      </p:sp>
    </p:spTree>
    <p:extLst>
      <p:ext uri="{BB962C8B-B14F-4D97-AF65-F5344CB8AC3E}">
        <p14:creationId xmlns:p14="http://schemas.microsoft.com/office/powerpoint/2010/main" val="3549013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58D4-E05B-2285-0D21-F9A59E7E31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C55B54-DDC0-9ACC-DD14-5D06118468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1FBBE8-0591-0D2F-D5D1-569B4BFC54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229BED-D1FC-1652-F6C3-A28317814EDD}"/>
              </a:ext>
            </a:extLst>
          </p:cNvPr>
          <p:cNvSpPr>
            <a:spLocks noGrp="1"/>
          </p:cNvSpPr>
          <p:nvPr>
            <p:ph type="dt" sz="half" idx="10"/>
          </p:nvPr>
        </p:nvSpPr>
        <p:spPr/>
        <p:txBody>
          <a:bodyPr/>
          <a:lstStyle/>
          <a:p>
            <a:fld id="{305A09C1-3FD8-4805-8993-4D14E2EA34AE}" type="datetimeFigureOut">
              <a:rPr lang="en-US" smtClean="0"/>
              <a:t>2/6/2023</a:t>
            </a:fld>
            <a:endParaRPr lang="en-US"/>
          </a:p>
        </p:txBody>
      </p:sp>
      <p:sp>
        <p:nvSpPr>
          <p:cNvPr id="6" name="Footer Placeholder 5">
            <a:extLst>
              <a:ext uri="{FF2B5EF4-FFF2-40B4-BE49-F238E27FC236}">
                <a16:creationId xmlns:a16="http://schemas.microsoft.com/office/drawing/2014/main" id="{35CF75AD-EDB8-36FC-3736-8F4DF08B3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8FD3CA-9ACF-1566-A9A4-5EDFDF7E3308}"/>
              </a:ext>
            </a:extLst>
          </p:cNvPr>
          <p:cNvSpPr>
            <a:spLocks noGrp="1"/>
          </p:cNvSpPr>
          <p:nvPr>
            <p:ph type="sldNum" sz="quarter" idx="12"/>
          </p:nvPr>
        </p:nvSpPr>
        <p:spPr/>
        <p:txBody>
          <a:bodyPr/>
          <a:lstStyle/>
          <a:p>
            <a:fld id="{F370FCF9-C65A-4281-BFBC-10C16A50D2F4}" type="slidenum">
              <a:rPr lang="en-US" smtClean="0"/>
              <a:t>‹#›</a:t>
            </a:fld>
            <a:endParaRPr lang="en-US"/>
          </a:p>
        </p:txBody>
      </p:sp>
    </p:spTree>
    <p:extLst>
      <p:ext uri="{BB962C8B-B14F-4D97-AF65-F5344CB8AC3E}">
        <p14:creationId xmlns:p14="http://schemas.microsoft.com/office/powerpoint/2010/main" val="3074491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DF71B-EB55-13DE-69BC-0D3A37D250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B16445-DE9E-CF8C-BF40-3FBA9E4EF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965615-09B7-B231-A91F-DA9B279741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ADE69A-8CC9-E939-EE27-1D29CB38D7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4AE510-5B7B-DFDF-1241-BEFFBA7E0E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26C262-0815-413E-DCDB-7A80133E39F8}"/>
              </a:ext>
            </a:extLst>
          </p:cNvPr>
          <p:cNvSpPr>
            <a:spLocks noGrp="1"/>
          </p:cNvSpPr>
          <p:nvPr>
            <p:ph type="dt" sz="half" idx="10"/>
          </p:nvPr>
        </p:nvSpPr>
        <p:spPr/>
        <p:txBody>
          <a:bodyPr/>
          <a:lstStyle/>
          <a:p>
            <a:fld id="{305A09C1-3FD8-4805-8993-4D14E2EA34AE}" type="datetimeFigureOut">
              <a:rPr lang="en-US" smtClean="0"/>
              <a:t>2/6/2023</a:t>
            </a:fld>
            <a:endParaRPr lang="en-US"/>
          </a:p>
        </p:txBody>
      </p:sp>
      <p:sp>
        <p:nvSpPr>
          <p:cNvPr id="8" name="Footer Placeholder 7">
            <a:extLst>
              <a:ext uri="{FF2B5EF4-FFF2-40B4-BE49-F238E27FC236}">
                <a16:creationId xmlns:a16="http://schemas.microsoft.com/office/drawing/2014/main" id="{5DA0D5A9-FC3E-0B9B-D01A-3EE3337D73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760CA-539F-E022-AA42-5D2CC4C692D7}"/>
              </a:ext>
            </a:extLst>
          </p:cNvPr>
          <p:cNvSpPr>
            <a:spLocks noGrp="1"/>
          </p:cNvSpPr>
          <p:nvPr>
            <p:ph type="sldNum" sz="quarter" idx="12"/>
          </p:nvPr>
        </p:nvSpPr>
        <p:spPr/>
        <p:txBody>
          <a:bodyPr/>
          <a:lstStyle/>
          <a:p>
            <a:fld id="{F370FCF9-C65A-4281-BFBC-10C16A50D2F4}" type="slidenum">
              <a:rPr lang="en-US" smtClean="0"/>
              <a:t>‹#›</a:t>
            </a:fld>
            <a:endParaRPr lang="en-US"/>
          </a:p>
        </p:txBody>
      </p:sp>
    </p:spTree>
    <p:extLst>
      <p:ext uri="{BB962C8B-B14F-4D97-AF65-F5344CB8AC3E}">
        <p14:creationId xmlns:p14="http://schemas.microsoft.com/office/powerpoint/2010/main" val="1988722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05FD9-8116-2E48-801B-7B87C778B5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A17BC-2CF5-6844-D640-B5C778794A3D}"/>
              </a:ext>
            </a:extLst>
          </p:cNvPr>
          <p:cNvSpPr>
            <a:spLocks noGrp="1"/>
          </p:cNvSpPr>
          <p:nvPr>
            <p:ph type="dt" sz="half" idx="10"/>
          </p:nvPr>
        </p:nvSpPr>
        <p:spPr/>
        <p:txBody>
          <a:bodyPr/>
          <a:lstStyle/>
          <a:p>
            <a:fld id="{305A09C1-3FD8-4805-8993-4D14E2EA34AE}" type="datetimeFigureOut">
              <a:rPr lang="en-US" smtClean="0"/>
              <a:t>2/6/2023</a:t>
            </a:fld>
            <a:endParaRPr lang="en-US"/>
          </a:p>
        </p:txBody>
      </p:sp>
      <p:sp>
        <p:nvSpPr>
          <p:cNvPr id="4" name="Footer Placeholder 3">
            <a:extLst>
              <a:ext uri="{FF2B5EF4-FFF2-40B4-BE49-F238E27FC236}">
                <a16:creationId xmlns:a16="http://schemas.microsoft.com/office/drawing/2014/main" id="{DAF3923E-CDED-7844-7795-E215E70B70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4B4CEA-E02B-D365-6057-4027930DAD4F}"/>
              </a:ext>
            </a:extLst>
          </p:cNvPr>
          <p:cNvSpPr>
            <a:spLocks noGrp="1"/>
          </p:cNvSpPr>
          <p:nvPr>
            <p:ph type="sldNum" sz="quarter" idx="12"/>
          </p:nvPr>
        </p:nvSpPr>
        <p:spPr/>
        <p:txBody>
          <a:bodyPr/>
          <a:lstStyle/>
          <a:p>
            <a:fld id="{F370FCF9-C65A-4281-BFBC-10C16A50D2F4}" type="slidenum">
              <a:rPr lang="en-US" smtClean="0"/>
              <a:t>‹#›</a:t>
            </a:fld>
            <a:endParaRPr lang="en-US"/>
          </a:p>
        </p:txBody>
      </p:sp>
    </p:spTree>
    <p:extLst>
      <p:ext uri="{BB962C8B-B14F-4D97-AF65-F5344CB8AC3E}">
        <p14:creationId xmlns:p14="http://schemas.microsoft.com/office/powerpoint/2010/main" val="2005962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58ADB1-642F-8344-076C-B4F1EB6E6423}"/>
              </a:ext>
            </a:extLst>
          </p:cNvPr>
          <p:cNvSpPr>
            <a:spLocks noGrp="1"/>
          </p:cNvSpPr>
          <p:nvPr>
            <p:ph type="dt" sz="half" idx="10"/>
          </p:nvPr>
        </p:nvSpPr>
        <p:spPr/>
        <p:txBody>
          <a:bodyPr/>
          <a:lstStyle/>
          <a:p>
            <a:fld id="{305A09C1-3FD8-4805-8993-4D14E2EA34AE}" type="datetimeFigureOut">
              <a:rPr lang="en-US" smtClean="0"/>
              <a:t>2/6/2023</a:t>
            </a:fld>
            <a:endParaRPr lang="en-US"/>
          </a:p>
        </p:txBody>
      </p:sp>
      <p:sp>
        <p:nvSpPr>
          <p:cNvPr id="3" name="Footer Placeholder 2">
            <a:extLst>
              <a:ext uri="{FF2B5EF4-FFF2-40B4-BE49-F238E27FC236}">
                <a16:creationId xmlns:a16="http://schemas.microsoft.com/office/drawing/2014/main" id="{6910A7FA-0EAF-209B-07E2-B6B73737B3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AC8539-887D-8C6B-E07D-429D7790FF5B}"/>
              </a:ext>
            </a:extLst>
          </p:cNvPr>
          <p:cNvSpPr>
            <a:spLocks noGrp="1"/>
          </p:cNvSpPr>
          <p:nvPr>
            <p:ph type="sldNum" sz="quarter" idx="12"/>
          </p:nvPr>
        </p:nvSpPr>
        <p:spPr/>
        <p:txBody>
          <a:bodyPr/>
          <a:lstStyle/>
          <a:p>
            <a:fld id="{F370FCF9-C65A-4281-BFBC-10C16A50D2F4}" type="slidenum">
              <a:rPr lang="en-US" smtClean="0"/>
              <a:t>‹#›</a:t>
            </a:fld>
            <a:endParaRPr lang="en-US"/>
          </a:p>
        </p:txBody>
      </p:sp>
    </p:spTree>
    <p:extLst>
      <p:ext uri="{BB962C8B-B14F-4D97-AF65-F5344CB8AC3E}">
        <p14:creationId xmlns:p14="http://schemas.microsoft.com/office/powerpoint/2010/main" val="87118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70CA-F7FD-85FF-AC0F-03584778E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7D49A7-393C-5EB4-8999-CC4ED9E1F6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795A73-23AA-30B9-231B-11597F71C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E6112-CA9E-67D5-6863-8BF022CF7844}"/>
              </a:ext>
            </a:extLst>
          </p:cNvPr>
          <p:cNvSpPr>
            <a:spLocks noGrp="1"/>
          </p:cNvSpPr>
          <p:nvPr>
            <p:ph type="dt" sz="half" idx="10"/>
          </p:nvPr>
        </p:nvSpPr>
        <p:spPr/>
        <p:txBody>
          <a:bodyPr/>
          <a:lstStyle/>
          <a:p>
            <a:fld id="{305A09C1-3FD8-4805-8993-4D14E2EA34AE}" type="datetimeFigureOut">
              <a:rPr lang="en-US" smtClean="0"/>
              <a:t>2/6/2023</a:t>
            </a:fld>
            <a:endParaRPr lang="en-US"/>
          </a:p>
        </p:txBody>
      </p:sp>
      <p:sp>
        <p:nvSpPr>
          <p:cNvPr id="6" name="Footer Placeholder 5">
            <a:extLst>
              <a:ext uri="{FF2B5EF4-FFF2-40B4-BE49-F238E27FC236}">
                <a16:creationId xmlns:a16="http://schemas.microsoft.com/office/drawing/2014/main" id="{44171A38-B88B-0ED8-7CDB-113FB7F57E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DFA31-052B-F66C-B97A-A8AFD0F55E5B}"/>
              </a:ext>
            </a:extLst>
          </p:cNvPr>
          <p:cNvSpPr>
            <a:spLocks noGrp="1"/>
          </p:cNvSpPr>
          <p:nvPr>
            <p:ph type="sldNum" sz="quarter" idx="12"/>
          </p:nvPr>
        </p:nvSpPr>
        <p:spPr/>
        <p:txBody>
          <a:bodyPr/>
          <a:lstStyle/>
          <a:p>
            <a:fld id="{F370FCF9-C65A-4281-BFBC-10C16A50D2F4}" type="slidenum">
              <a:rPr lang="en-US" smtClean="0"/>
              <a:t>‹#›</a:t>
            </a:fld>
            <a:endParaRPr lang="en-US"/>
          </a:p>
        </p:txBody>
      </p:sp>
    </p:spTree>
    <p:extLst>
      <p:ext uri="{BB962C8B-B14F-4D97-AF65-F5344CB8AC3E}">
        <p14:creationId xmlns:p14="http://schemas.microsoft.com/office/powerpoint/2010/main" val="134030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6BCC-5000-9358-4C73-7CE48D3A95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90870-29CA-961B-309C-625A564A91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0783BB-B3B4-AF8E-E5AA-61EECA6EC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1DD7F7-ABA6-4D4E-1B38-CDD281117E32}"/>
              </a:ext>
            </a:extLst>
          </p:cNvPr>
          <p:cNvSpPr>
            <a:spLocks noGrp="1"/>
          </p:cNvSpPr>
          <p:nvPr>
            <p:ph type="dt" sz="half" idx="10"/>
          </p:nvPr>
        </p:nvSpPr>
        <p:spPr/>
        <p:txBody>
          <a:bodyPr/>
          <a:lstStyle/>
          <a:p>
            <a:fld id="{305A09C1-3FD8-4805-8993-4D14E2EA34AE}" type="datetimeFigureOut">
              <a:rPr lang="en-US" smtClean="0"/>
              <a:t>2/6/2023</a:t>
            </a:fld>
            <a:endParaRPr lang="en-US"/>
          </a:p>
        </p:txBody>
      </p:sp>
      <p:sp>
        <p:nvSpPr>
          <p:cNvPr id="6" name="Footer Placeholder 5">
            <a:extLst>
              <a:ext uri="{FF2B5EF4-FFF2-40B4-BE49-F238E27FC236}">
                <a16:creationId xmlns:a16="http://schemas.microsoft.com/office/drawing/2014/main" id="{9154E71D-44A3-BFA5-2335-D362188D12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037ED7-4188-530D-D2F8-609FE90DAC30}"/>
              </a:ext>
            </a:extLst>
          </p:cNvPr>
          <p:cNvSpPr>
            <a:spLocks noGrp="1"/>
          </p:cNvSpPr>
          <p:nvPr>
            <p:ph type="sldNum" sz="quarter" idx="12"/>
          </p:nvPr>
        </p:nvSpPr>
        <p:spPr/>
        <p:txBody>
          <a:bodyPr/>
          <a:lstStyle/>
          <a:p>
            <a:fld id="{F370FCF9-C65A-4281-BFBC-10C16A50D2F4}" type="slidenum">
              <a:rPr lang="en-US" smtClean="0"/>
              <a:t>‹#›</a:t>
            </a:fld>
            <a:endParaRPr lang="en-US"/>
          </a:p>
        </p:txBody>
      </p:sp>
    </p:spTree>
    <p:extLst>
      <p:ext uri="{BB962C8B-B14F-4D97-AF65-F5344CB8AC3E}">
        <p14:creationId xmlns:p14="http://schemas.microsoft.com/office/powerpoint/2010/main" val="4156618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3EF710-46C8-4DC6-34B3-4ED6A493DF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BC1244-346C-F022-966A-E77596A0E2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B9331-8F71-0C0C-91BE-0ED9584198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A09C1-3FD8-4805-8993-4D14E2EA34AE}" type="datetimeFigureOut">
              <a:rPr lang="en-US" smtClean="0"/>
              <a:t>2/6/2023</a:t>
            </a:fld>
            <a:endParaRPr lang="en-US"/>
          </a:p>
        </p:txBody>
      </p:sp>
      <p:sp>
        <p:nvSpPr>
          <p:cNvPr id="5" name="Footer Placeholder 4">
            <a:extLst>
              <a:ext uri="{FF2B5EF4-FFF2-40B4-BE49-F238E27FC236}">
                <a16:creationId xmlns:a16="http://schemas.microsoft.com/office/drawing/2014/main" id="{1A981D2B-499C-C2AC-14AD-B123954A68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EDC474-E8DF-61C9-078D-D0F44E566E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0FCF9-C65A-4281-BFBC-10C16A50D2F4}" type="slidenum">
              <a:rPr lang="en-US" smtClean="0"/>
              <a:t>‹#›</a:t>
            </a:fld>
            <a:endParaRPr lang="en-US"/>
          </a:p>
        </p:txBody>
      </p:sp>
    </p:spTree>
    <p:extLst>
      <p:ext uri="{BB962C8B-B14F-4D97-AF65-F5344CB8AC3E}">
        <p14:creationId xmlns:p14="http://schemas.microsoft.com/office/powerpoint/2010/main" val="3118804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linuxmint.com/download.php" TargetMode="External"/><Relationship Id="rId2" Type="http://schemas.openxmlformats.org/officeDocument/2006/relationships/hyperlink" Target="https://ubuntu.com/download/desktop" TargetMode="External"/><Relationship Id="rId1" Type="http://schemas.openxmlformats.org/officeDocument/2006/relationships/slideLayout" Target="../slideLayouts/slideLayout1.xml"/><Relationship Id="rId4" Type="http://schemas.openxmlformats.org/officeDocument/2006/relationships/hyperlink" Target="https://getfedora.org/"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dirty="0">
                <a:latin typeface="Times New Roman" panose="02020603050405020304" pitchFamily="18" charset="0"/>
                <a:cs typeface="Times New Roman" pitchFamily="18" charset="0"/>
              </a:rPr>
              <a:t>Computer</a:t>
            </a:r>
            <a:r>
              <a:rPr lang="en-US" sz="4400" b="1" dirty="0">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Workshop</a:t>
            </a:r>
          </a:p>
        </p:txBody>
      </p:sp>
      <p:sp>
        <p:nvSpPr>
          <p:cNvPr id="3" name="Subtitle 2">
            <a:extLst>
              <a:ext uri="{FF2B5EF4-FFF2-40B4-BE49-F238E27FC236}">
                <a16:creationId xmlns:a16="http://schemas.microsoft.com/office/drawing/2014/main" id="{FF461DEC-368B-FE15-2363-552D1CE81122}"/>
              </a:ext>
            </a:extLst>
          </p:cNvPr>
          <p:cNvSpPr>
            <a:spLocks noGrp="1"/>
          </p:cNvSpPr>
          <p:nvPr>
            <p:ph type="subTitle" idx="1"/>
          </p:nvPr>
        </p:nvSpPr>
        <p:spPr/>
        <p:txBody>
          <a:bodyPr>
            <a:normAutofit/>
          </a:bodyPr>
          <a:lstStyle/>
          <a:p>
            <a:r>
              <a:rPr lang="en-US" sz="4400" dirty="0"/>
              <a:t>Unit-4</a:t>
            </a:r>
          </a:p>
          <a:p>
            <a:r>
              <a:rPr lang="en-US" sz="4400" dirty="0"/>
              <a:t>Laptop / Desktop OS Installation</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827064"/>
            <a:ext cx="12192000" cy="1030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D6756CB-E71F-0BA3-493D-3F4591B71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2929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Windows Blog">
            <a:extLst>
              <a:ext uri="{FF2B5EF4-FFF2-40B4-BE49-F238E27FC236}">
                <a16:creationId xmlns:a16="http://schemas.microsoft.com/office/drawing/2014/main" id="{799DF97B-BC59-6C63-55C6-0FF9FB032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49064"/>
            <a:ext cx="4280530" cy="2247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Functions of BIOS</a:t>
            </a:r>
          </a:p>
        </p:txBody>
      </p:sp>
      <p:sp>
        <p:nvSpPr>
          <p:cNvPr id="3" name="Subtitle 2">
            <a:extLst>
              <a:ext uri="{FF2B5EF4-FFF2-40B4-BE49-F238E27FC236}">
                <a16:creationId xmlns:a16="http://schemas.microsoft.com/office/drawing/2014/main" id="{FF461DEC-368B-FE15-2363-552D1CE81122}"/>
              </a:ext>
            </a:extLst>
          </p:cNvPr>
          <p:cNvSpPr>
            <a:spLocks noGrp="1"/>
          </p:cNvSpPr>
          <p:nvPr>
            <p:ph type="subTitle" idx="1"/>
          </p:nvPr>
        </p:nvSpPr>
        <p:spPr>
          <a:xfrm>
            <a:off x="1290735" y="1317860"/>
            <a:ext cx="7778620" cy="3832637"/>
          </a:xfrm>
        </p:spPr>
        <p:txBody>
          <a:bodyPr>
            <a:noAutofit/>
          </a:bodyPr>
          <a:lstStyle/>
          <a:p>
            <a:pPr algn="l"/>
            <a:r>
              <a:rPr lang="en-US" sz="2000" b="1" dirty="0"/>
              <a:t>Bootstrap loader: </a:t>
            </a:r>
            <a:r>
              <a:rPr lang="en-US" sz="2000" b="0" i="0" dirty="0">
                <a:solidFill>
                  <a:srgbClr val="2C3038"/>
                </a:solidFill>
                <a:effectLst/>
                <a:cs typeface="Times New Roman" panose="02020603050405020304" pitchFamily="18" charset="0"/>
              </a:rPr>
              <a:t>The program that lives within your computer’s EPROM or ROM, the bootstrap loader is tasked with reading your PC’s hard drive boot sector to move along the complete operating system load.</a:t>
            </a:r>
            <a:r>
              <a:rPr lang="en-US" sz="1600" b="0" i="0" dirty="0">
                <a:solidFill>
                  <a:srgbClr val="2C3038"/>
                </a:solidFill>
                <a:effectLst/>
                <a:latin typeface="FormaDJRMicro"/>
              </a:rPr>
              <a:t> </a:t>
            </a:r>
            <a:r>
              <a:rPr lang="en-US" sz="2000" b="0" i="0" dirty="0">
                <a:solidFill>
                  <a:srgbClr val="2C3038"/>
                </a:solidFill>
                <a:effectLst/>
              </a:rPr>
              <a:t>When you restart your PC, the bootstrap loader activates the POST, then loads Windows 10 into memory. Newer PCs have replaced the bootstrap loader with an EFI, or Extensible Firmware Interface.</a:t>
            </a:r>
            <a:endParaRPr lang="en-US" sz="2000" dirty="0"/>
          </a:p>
          <a:p>
            <a:pPr algn="l"/>
            <a:endParaRPr lang="en-US" sz="2000" dirty="0"/>
          </a:p>
          <a:p>
            <a:pPr algn="l"/>
            <a:r>
              <a:rPr lang="en-US" sz="2000" dirty="0"/>
              <a:t> </a:t>
            </a:r>
            <a:endParaRPr lang="en-US" sz="2000" b="1" i="0" dirty="0">
              <a:solidFill>
                <a:srgbClr val="000000"/>
              </a:solidFill>
              <a:effectLst/>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nux – Wikipedia tiếng Việt">
            <a:extLst>
              <a:ext uri="{FF2B5EF4-FFF2-40B4-BE49-F238E27FC236}">
                <a16:creationId xmlns:a16="http://schemas.microsoft.com/office/drawing/2014/main" id="{5027BF54-6746-897A-C68B-17AB262EB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485" y="3511314"/>
            <a:ext cx="1714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8564" y="1457184"/>
            <a:ext cx="2274400" cy="188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9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Windows Blog">
            <a:extLst>
              <a:ext uri="{FF2B5EF4-FFF2-40B4-BE49-F238E27FC236}">
                <a16:creationId xmlns:a16="http://schemas.microsoft.com/office/drawing/2014/main" id="{799DF97B-BC59-6C63-55C6-0FF9FB032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49064"/>
            <a:ext cx="4280530" cy="2247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Typical BIOS setup menu</a:t>
            </a:r>
          </a:p>
        </p:txBody>
      </p:sp>
      <p:sp>
        <p:nvSpPr>
          <p:cNvPr id="3" name="Subtitle 2">
            <a:extLst>
              <a:ext uri="{FF2B5EF4-FFF2-40B4-BE49-F238E27FC236}">
                <a16:creationId xmlns:a16="http://schemas.microsoft.com/office/drawing/2014/main" id="{FF461DEC-368B-FE15-2363-552D1CE81122}"/>
              </a:ext>
            </a:extLst>
          </p:cNvPr>
          <p:cNvSpPr>
            <a:spLocks noGrp="1"/>
          </p:cNvSpPr>
          <p:nvPr>
            <p:ph type="subTitle" idx="1"/>
          </p:nvPr>
        </p:nvSpPr>
        <p:spPr>
          <a:xfrm>
            <a:off x="1290735" y="1317860"/>
            <a:ext cx="7778620" cy="3832637"/>
          </a:xfrm>
        </p:spPr>
        <p:txBody>
          <a:bodyPr>
            <a:noAutofit/>
          </a:bodyPr>
          <a:lstStyle/>
          <a:p>
            <a:pPr marL="342900" indent="-342900" algn="l">
              <a:buFont typeface="Arial" panose="020B0604020202020204" pitchFamily="34" charset="0"/>
              <a:buChar char="•"/>
            </a:pPr>
            <a:r>
              <a:rPr lang="en-US" sz="2800" b="1" dirty="0"/>
              <a:t>Main </a:t>
            </a:r>
          </a:p>
          <a:p>
            <a:pPr marL="342900" indent="-342900" algn="l">
              <a:buFont typeface="Arial" panose="020B0604020202020204" pitchFamily="34" charset="0"/>
              <a:buChar char="•"/>
            </a:pPr>
            <a:r>
              <a:rPr lang="en-US" sz="2800" b="1" dirty="0"/>
              <a:t>Advanced</a:t>
            </a:r>
          </a:p>
          <a:p>
            <a:pPr marL="342900" indent="-342900" algn="l">
              <a:buFont typeface="Arial" panose="020B0604020202020204" pitchFamily="34" charset="0"/>
              <a:buChar char="•"/>
            </a:pPr>
            <a:r>
              <a:rPr lang="en-US" sz="2800" b="1" dirty="0"/>
              <a:t>Security</a:t>
            </a:r>
          </a:p>
          <a:p>
            <a:pPr marL="342900" indent="-342900" algn="l">
              <a:buFont typeface="Arial" panose="020B0604020202020204" pitchFamily="34" charset="0"/>
              <a:buChar char="•"/>
            </a:pPr>
            <a:r>
              <a:rPr lang="en-US" sz="2800" b="1" dirty="0"/>
              <a:t>Power </a:t>
            </a:r>
          </a:p>
          <a:p>
            <a:pPr marL="342900" indent="-342900" algn="l">
              <a:buFont typeface="Arial" panose="020B0604020202020204" pitchFamily="34" charset="0"/>
              <a:buChar char="•"/>
            </a:pPr>
            <a:r>
              <a:rPr lang="en-US" sz="2800" b="1" dirty="0"/>
              <a:t>Boot</a:t>
            </a:r>
          </a:p>
          <a:p>
            <a:pPr marL="342900" indent="-342900" algn="l">
              <a:buFont typeface="Arial" panose="020B0604020202020204" pitchFamily="34" charset="0"/>
              <a:buChar char="•"/>
            </a:pPr>
            <a:r>
              <a:rPr lang="en-US" sz="2800" b="1" dirty="0"/>
              <a:t>Exit</a:t>
            </a:r>
          </a:p>
          <a:p>
            <a:pPr algn="l"/>
            <a:r>
              <a:rPr lang="en-US" sz="2000" dirty="0"/>
              <a:t> </a:t>
            </a:r>
            <a:endParaRPr lang="en-US" sz="2000" b="1" i="0" dirty="0">
              <a:solidFill>
                <a:srgbClr val="000000"/>
              </a:solidFill>
              <a:effectLst/>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nux – Wikipedia tiếng Việt">
            <a:extLst>
              <a:ext uri="{FF2B5EF4-FFF2-40B4-BE49-F238E27FC236}">
                <a16:creationId xmlns:a16="http://schemas.microsoft.com/office/drawing/2014/main" id="{5027BF54-6746-897A-C68B-17AB262EB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485" y="3511314"/>
            <a:ext cx="1714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8564" y="1457184"/>
            <a:ext cx="2274400" cy="188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379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Typical BIOS setup menu</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8" name="Picture 7">
            <a:extLst>
              <a:ext uri="{FF2B5EF4-FFF2-40B4-BE49-F238E27FC236}">
                <a16:creationId xmlns:a16="http://schemas.microsoft.com/office/drawing/2014/main" id="{8E8D0A16-103F-455B-0FEA-879195D42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287" y="1248650"/>
            <a:ext cx="7478169" cy="4433693"/>
          </a:xfrm>
          <a:prstGeom prst="rect">
            <a:avLst/>
          </a:prstGeom>
        </p:spPr>
      </p:pic>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1070" y="701405"/>
            <a:ext cx="2274400" cy="188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922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Typical BIOS setup menu</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6" name="Picture 5">
            <a:extLst>
              <a:ext uri="{FF2B5EF4-FFF2-40B4-BE49-F238E27FC236}">
                <a16:creationId xmlns:a16="http://schemas.microsoft.com/office/drawing/2014/main" id="{99DEB446-21BD-744E-C503-1E396D17F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339" y="1223962"/>
            <a:ext cx="7525660" cy="4483069"/>
          </a:xfrm>
          <a:prstGeom prst="rect">
            <a:avLst/>
          </a:prstGeom>
        </p:spPr>
      </p:pic>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1070" y="701405"/>
            <a:ext cx="2274400" cy="188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089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Typical BIOS setup menu</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1070" y="701405"/>
            <a:ext cx="2274400" cy="18895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E213795-AA8F-235C-E240-F8DD15A24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15" y="1233635"/>
            <a:ext cx="7200055" cy="4483070"/>
          </a:xfrm>
          <a:prstGeom prst="rect">
            <a:avLst/>
          </a:prstGeom>
        </p:spPr>
      </p:pic>
    </p:spTree>
    <p:extLst>
      <p:ext uri="{BB962C8B-B14F-4D97-AF65-F5344CB8AC3E}">
        <p14:creationId xmlns:p14="http://schemas.microsoft.com/office/powerpoint/2010/main" val="3232175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Typical BIOS setup menu</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6" name="Picture 5">
            <a:extLst>
              <a:ext uri="{FF2B5EF4-FFF2-40B4-BE49-F238E27FC236}">
                <a16:creationId xmlns:a16="http://schemas.microsoft.com/office/drawing/2014/main" id="{50175748-3B83-9D28-605F-16F2C915C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735" y="1223962"/>
            <a:ext cx="9317360" cy="4483069"/>
          </a:xfrm>
          <a:prstGeom prst="rect">
            <a:avLst/>
          </a:prstGeom>
        </p:spPr>
      </p:pic>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1070" y="701405"/>
            <a:ext cx="2274400" cy="188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097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Typical BIOS setup menu</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1070" y="701405"/>
            <a:ext cx="2274400" cy="18895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72E845E-6B9D-1A8D-7C04-6629C8357B3B}"/>
              </a:ext>
            </a:extLst>
          </p:cNvPr>
          <p:cNvPicPr>
            <a:picLocks noChangeAspect="1"/>
          </p:cNvPicPr>
          <p:nvPr/>
        </p:nvPicPr>
        <p:blipFill rotWithShape="1">
          <a:blip r:embed="rId3">
            <a:extLst>
              <a:ext uri="{28A0092B-C50C-407E-A947-70E740481C1C}">
                <a14:useLocalDpi xmlns:a14="http://schemas.microsoft.com/office/drawing/2010/main" val="0"/>
              </a:ext>
            </a:extLst>
          </a:blip>
          <a:srcRect l="13316" t="16078" r="29362" b="8323"/>
          <a:stretch/>
        </p:blipFill>
        <p:spPr>
          <a:xfrm>
            <a:off x="2368421" y="1223962"/>
            <a:ext cx="6988628" cy="4483069"/>
          </a:xfrm>
          <a:prstGeom prst="rect">
            <a:avLst/>
          </a:prstGeom>
        </p:spPr>
      </p:pic>
    </p:spTree>
    <p:extLst>
      <p:ext uri="{BB962C8B-B14F-4D97-AF65-F5344CB8AC3E}">
        <p14:creationId xmlns:p14="http://schemas.microsoft.com/office/powerpoint/2010/main" val="1236745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Firmware</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1070" y="701405"/>
            <a:ext cx="2274400" cy="18895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3BE89D-BB46-BB7B-4875-F99DBC730D3C}"/>
              </a:ext>
            </a:extLst>
          </p:cNvPr>
          <p:cNvSpPr txBox="1"/>
          <p:nvPr/>
        </p:nvSpPr>
        <p:spPr>
          <a:xfrm>
            <a:off x="1290735" y="1603512"/>
            <a:ext cx="7399176" cy="2492990"/>
          </a:xfrm>
          <a:prstGeom prst="rect">
            <a:avLst/>
          </a:prstGeom>
          <a:noFill/>
        </p:spPr>
        <p:txBody>
          <a:bodyPr wrap="square" rtlCol="0">
            <a:spAutoFit/>
          </a:bodyPr>
          <a:lstStyle/>
          <a:p>
            <a:pPr marL="285750" indent="-285750">
              <a:buFont typeface="Arial" panose="020B0604020202020204" pitchFamily="34" charset="0"/>
              <a:buChar char="•"/>
            </a:pPr>
            <a:r>
              <a:rPr lang="en-US" sz="2000" dirty="0"/>
              <a:t>Firmware is a programming that is written in to a hardware device’s non- volatile memory(ROM), where the content is saved when a hardware device is turned off or loses its external power source.</a:t>
            </a:r>
          </a:p>
          <a:p>
            <a:endParaRPr lang="en-US" dirty="0"/>
          </a:p>
          <a:p>
            <a:pPr marL="285750" indent="-285750">
              <a:buFont typeface="Arial" panose="020B0604020202020204" pitchFamily="34" charset="0"/>
              <a:buChar char="•"/>
            </a:pPr>
            <a:r>
              <a:rPr lang="en-US" sz="2000" dirty="0"/>
              <a:t>It is used to run the user programs on the device and can be thought of as the software that enables hardware to run. </a:t>
            </a:r>
          </a:p>
          <a:p>
            <a:endParaRPr lang="en-US" dirty="0"/>
          </a:p>
        </p:txBody>
      </p:sp>
    </p:spTree>
    <p:extLst>
      <p:ext uri="{BB962C8B-B14F-4D97-AF65-F5344CB8AC3E}">
        <p14:creationId xmlns:p14="http://schemas.microsoft.com/office/powerpoint/2010/main" val="942886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Types of Firmware</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1070" y="701405"/>
            <a:ext cx="2274400" cy="18895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3BE89D-BB46-BB7B-4875-F99DBC730D3C}"/>
              </a:ext>
            </a:extLst>
          </p:cNvPr>
          <p:cNvSpPr txBox="1"/>
          <p:nvPr/>
        </p:nvSpPr>
        <p:spPr>
          <a:xfrm>
            <a:off x="1290735" y="1400624"/>
            <a:ext cx="7399176" cy="4524315"/>
          </a:xfrm>
          <a:prstGeom prst="rect">
            <a:avLst/>
          </a:prstGeom>
          <a:noFill/>
        </p:spPr>
        <p:txBody>
          <a:bodyPr wrap="square" rtlCol="0">
            <a:spAutoFit/>
          </a:bodyPr>
          <a:lstStyle/>
          <a:p>
            <a:r>
              <a:rPr lang="en-US" dirty="0"/>
              <a:t>There are different types of technology –specific firmware but all firmware can generally be sorted into 3 categories based on the level of hardware integration</a:t>
            </a:r>
          </a:p>
          <a:p>
            <a:pPr marL="285750" indent="-285750">
              <a:buFont typeface="Arial" panose="020B0604020202020204" pitchFamily="34" charset="0"/>
              <a:buChar char="•"/>
            </a:pPr>
            <a:r>
              <a:rPr lang="en-US" b="1" dirty="0"/>
              <a:t>Low level firmware: </a:t>
            </a:r>
            <a:r>
              <a:rPr lang="en-US" dirty="0"/>
              <a:t>Low level firmware is considered an intrinsic part of a device’s hardware. It is often stored on non-volatile read only chips like ROM and therefore cannot be rewritten or updated. Devices containing low level firmware have one time programmable memory.</a:t>
            </a:r>
          </a:p>
          <a:p>
            <a:r>
              <a:rPr lang="en-US" dirty="0"/>
              <a:t>  </a:t>
            </a:r>
            <a:endParaRPr lang="en-US" b="1" dirty="0"/>
          </a:p>
          <a:p>
            <a:pPr marL="285750" indent="-285750">
              <a:buFont typeface="Arial" panose="020B0604020202020204" pitchFamily="34" charset="0"/>
              <a:buChar char="•"/>
            </a:pPr>
            <a:r>
              <a:rPr lang="en-US" b="1" dirty="0"/>
              <a:t>High level firmware: </a:t>
            </a:r>
            <a:r>
              <a:rPr lang="en-US" dirty="0"/>
              <a:t>It allow updates and is generally more complex than low-level firmware. In computer, high level firmware resides on flash memory chips.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Subsystem firmware: </a:t>
            </a:r>
            <a:r>
              <a:rPr lang="en-US" dirty="0"/>
              <a:t>It often comes as part of  an embedded system. It is comparable to high level firmware that it can be updated and is more complex than low level firmware .</a:t>
            </a:r>
          </a:p>
          <a:p>
            <a:endParaRPr lang="en-US" b="1" dirty="0"/>
          </a:p>
        </p:txBody>
      </p:sp>
    </p:spTree>
    <p:extLst>
      <p:ext uri="{BB962C8B-B14F-4D97-AF65-F5344CB8AC3E}">
        <p14:creationId xmlns:p14="http://schemas.microsoft.com/office/powerpoint/2010/main" val="3961122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Applications of Firmware</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1070" y="701405"/>
            <a:ext cx="2274400" cy="18895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3BE89D-BB46-BB7B-4875-F99DBC730D3C}"/>
              </a:ext>
            </a:extLst>
          </p:cNvPr>
          <p:cNvSpPr txBox="1"/>
          <p:nvPr/>
        </p:nvSpPr>
        <p:spPr>
          <a:xfrm>
            <a:off x="1290734" y="1272267"/>
            <a:ext cx="7693805" cy="4247317"/>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t>Personal computer: </a:t>
            </a:r>
            <a:r>
              <a:rPr lang="en-US" dirty="0"/>
              <a:t>The firmware of a personal computer -- either BIOS or unified extensible firmware interface -- comes embedded on a small memory chip on the computer's motherboard. A computer's peripherals, such as graphics and video cards, also contain firmware.</a:t>
            </a:r>
          </a:p>
          <a:p>
            <a:pPr marL="285750" indent="-285750" algn="just">
              <a:buFont typeface="Arial" panose="020B0604020202020204" pitchFamily="34" charset="0"/>
              <a:buChar char="•"/>
            </a:pPr>
            <a:r>
              <a:rPr lang="en-US" b="1" dirty="0"/>
              <a:t>Storage devices:</a:t>
            </a:r>
            <a:r>
              <a:rPr lang="en-US" dirty="0"/>
              <a:t> USB drives, hard drives and other portable storage devices contain basic firmware that enable them to function with a computer.</a:t>
            </a:r>
          </a:p>
          <a:p>
            <a:pPr marL="285750" indent="-285750" algn="just">
              <a:buFont typeface="Arial" panose="020B0604020202020204" pitchFamily="34" charset="0"/>
              <a:buChar char="•"/>
            </a:pPr>
            <a:r>
              <a:rPr lang="en-US" b="1" dirty="0"/>
              <a:t>Mobile devices:</a:t>
            </a:r>
            <a:r>
              <a:rPr lang="en-US" dirty="0"/>
              <a:t> Mobile phones, tablets, laptops and other mobile devices all contain firmware that let the hardware work with various software.</a:t>
            </a:r>
          </a:p>
          <a:p>
            <a:pPr marL="285750" indent="-285750" algn="just">
              <a:buFont typeface="Arial" panose="020B0604020202020204" pitchFamily="34" charset="0"/>
              <a:buChar char="•"/>
            </a:pPr>
            <a:r>
              <a:rPr lang="en-US" b="1" dirty="0"/>
              <a:t>Home appliances:</a:t>
            </a:r>
            <a:r>
              <a:rPr lang="en-US" dirty="0"/>
              <a:t> Dishwashers and washing machines are among the appliances that contain firmware. The firmware helps the machine communicate with the computer used to configure the machine's settings and control its operation.</a:t>
            </a:r>
          </a:p>
          <a:p>
            <a:pPr marL="285750" indent="-285750" algn="just">
              <a:buFont typeface="Arial" panose="020B0604020202020204" pitchFamily="34" charset="0"/>
              <a:buChar char="•"/>
            </a:pPr>
            <a:r>
              <a:rPr lang="en-US" b="1" dirty="0"/>
              <a:t>Smart cards:</a:t>
            </a:r>
            <a:r>
              <a:rPr lang="en-US" dirty="0"/>
              <a:t> Smart cards have instructions embedded in a chip that provides the card's basic functionality, as well as authentication and encryption.</a:t>
            </a:r>
          </a:p>
          <a:p>
            <a:endParaRPr lang="en-US" dirty="0"/>
          </a:p>
        </p:txBody>
      </p:sp>
    </p:spTree>
    <p:extLst>
      <p:ext uri="{BB962C8B-B14F-4D97-AF65-F5344CB8AC3E}">
        <p14:creationId xmlns:p14="http://schemas.microsoft.com/office/powerpoint/2010/main" val="87501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Objectives</a:t>
            </a:r>
          </a:p>
        </p:txBody>
      </p:sp>
      <p:sp>
        <p:nvSpPr>
          <p:cNvPr id="3" name="Subtitle 2">
            <a:extLst>
              <a:ext uri="{FF2B5EF4-FFF2-40B4-BE49-F238E27FC236}">
                <a16:creationId xmlns:a16="http://schemas.microsoft.com/office/drawing/2014/main" id="{FF461DEC-368B-FE15-2363-552D1CE81122}"/>
              </a:ext>
            </a:extLst>
          </p:cNvPr>
          <p:cNvSpPr>
            <a:spLocks noGrp="1"/>
          </p:cNvSpPr>
          <p:nvPr>
            <p:ph type="subTitle" idx="1"/>
          </p:nvPr>
        </p:nvSpPr>
        <p:spPr>
          <a:xfrm>
            <a:off x="1524000" y="2203677"/>
            <a:ext cx="9144000" cy="1655762"/>
          </a:xfrm>
        </p:spPr>
        <p:txBody>
          <a:bodyPr>
            <a:normAutofit/>
          </a:bodyPr>
          <a:lstStyle/>
          <a:p>
            <a:pPr marL="342900" indent="-342900">
              <a:buFont typeface="Arial" panose="020B0604020202020204" pitchFamily="34" charset="0"/>
              <a:buChar char="•"/>
            </a:pPr>
            <a:r>
              <a:rPr lang="en-US" sz="2500" b="1" i="1" dirty="0"/>
              <a:t>To be able to install OS(Linux and windows) in Desktop/Laptop</a:t>
            </a:r>
          </a:p>
          <a:p>
            <a:endParaRPr lang="en-US" sz="4400" dirty="0"/>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nux – Wikipedia tiếng Việt">
            <a:extLst>
              <a:ext uri="{FF2B5EF4-FFF2-40B4-BE49-F238E27FC236}">
                <a16:creationId xmlns:a16="http://schemas.microsoft.com/office/drawing/2014/main" id="{5027BF54-6746-897A-C68B-17AB262EB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3999" y="2825297"/>
            <a:ext cx="17145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me | Windows Blog">
            <a:extLst>
              <a:ext uri="{FF2B5EF4-FFF2-40B4-BE49-F238E27FC236}">
                <a16:creationId xmlns:a16="http://schemas.microsoft.com/office/drawing/2014/main" id="{799DF97B-BC59-6C63-55C6-0FF9FB032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470" y="2735800"/>
            <a:ext cx="4280530" cy="224727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Tree>
    <p:extLst>
      <p:ext uri="{BB962C8B-B14F-4D97-AF65-F5344CB8AC3E}">
        <p14:creationId xmlns:p14="http://schemas.microsoft.com/office/powerpoint/2010/main" val="1012621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fontScale="90000"/>
          </a:bodyPr>
          <a:lstStyle/>
          <a:p>
            <a:r>
              <a:rPr lang="en-US" sz="4400" b="1" dirty="0">
                <a:latin typeface="Times New Roman" panose="02020603050405020304" pitchFamily="18" charset="0"/>
                <a:cs typeface="Times New Roman" pitchFamily="18" charset="0"/>
              </a:rPr>
              <a:t>How to partition Hard disc in window 10</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
        <p:nvSpPr>
          <p:cNvPr id="3" name="TextBox 2">
            <a:extLst>
              <a:ext uri="{FF2B5EF4-FFF2-40B4-BE49-F238E27FC236}">
                <a16:creationId xmlns:a16="http://schemas.microsoft.com/office/drawing/2014/main" id="{F63BE89D-BB46-BB7B-4875-F99DBC730D3C}"/>
              </a:ext>
            </a:extLst>
          </p:cNvPr>
          <p:cNvSpPr txBox="1"/>
          <p:nvPr/>
        </p:nvSpPr>
        <p:spPr>
          <a:xfrm>
            <a:off x="1007706" y="1272267"/>
            <a:ext cx="6064898" cy="1754326"/>
          </a:xfrm>
          <a:prstGeom prst="rect">
            <a:avLst/>
          </a:prstGeom>
          <a:noFill/>
        </p:spPr>
        <p:txBody>
          <a:bodyPr wrap="square" rtlCol="0">
            <a:spAutoFit/>
          </a:bodyPr>
          <a:lstStyle/>
          <a:p>
            <a:pPr marL="342900" indent="-342900">
              <a:buFont typeface="+mj-lt"/>
              <a:buAutoNum type="arabicPeriod"/>
            </a:pPr>
            <a:r>
              <a:rPr lang="en-US" b="1" i="0" dirty="0">
                <a:solidFill>
                  <a:srgbClr val="133061"/>
                </a:solidFill>
                <a:effectLst/>
                <a:latin typeface="Gotham Bold"/>
              </a:rPr>
              <a:t>Open the Windows Search Bar</a:t>
            </a:r>
            <a:r>
              <a:rPr lang="en-US" b="0" i="0" dirty="0">
                <a:solidFill>
                  <a:srgbClr val="263746"/>
                </a:solidFill>
                <a:effectLst/>
                <a:latin typeface="Gotham Book"/>
              </a:rPr>
              <a:t>. This is the magnifying glass-shaped icon in the bottom-left corner of your screen.</a:t>
            </a:r>
          </a:p>
          <a:p>
            <a:pPr marL="342900" indent="-342900">
              <a:buFont typeface="+mj-lt"/>
              <a:buAutoNum type="arabicPeriod"/>
            </a:pPr>
            <a:endParaRPr lang="en-US" b="0" i="0" dirty="0">
              <a:solidFill>
                <a:srgbClr val="263746"/>
              </a:solidFill>
              <a:effectLst/>
              <a:latin typeface="Gotham Book"/>
            </a:endParaRPr>
          </a:p>
          <a:p>
            <a:pPr marL="342900" indent="-342900">
              <a:buFont typeface="+mj-lt"/>
              <a:buAutoNum type="arabicPeriod"/>
            </a:pPr>
            <a:r>
              <a:rPr lang="en-US" b="1" i="0" dirty="0">
                <a:solidFill>
                  <a:srgbClr val="133061"/>
                </a:solidFill>
                <a:effectLst/>
                <a:latin typeface="Gotham Bold"/>
              </a:rPr>
              <a:t>Then type “DISKMGMT.MSC” in the search bar and hit enter</a:t>
            </a:r>
            <a:r>
              <a:rPr lang="en-US" b="0" i="0" dirty="0">
                <a:solidFill>
                  <a:srgbClr val="263746"/>
                </a:solidFill>
                <a:effectLst/>
                <a:latin typeface="Gotham Book"/>
              </a:rPr>
              <a:t>.</a:t>
            </a:r>
          </a:p>
          <a:p>
            <a:endParaRPr lang="en-US" dirty="0"/>
          </a:p>
        </p:txBody>
      </p:sp>
      <p:pic>
        <p:nvPicPr>
          <p:cNvPr id="1028" name="Picture 4">
            <a:extLst>
              <a:ext uri="{FF2B5EF4-FFF2-40B4-BE49-F238E27FC236}">
                <a16:creationId xmlns:a16="http://schemas.microsoft.com/office/drawing/2014/main" id="{0E5AD304-18AE-A655-E04E-CC98501BB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604" y="1292289"/>
            <a:ext cx="5119396" cy="434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623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fontScale="90000"/>
          </a:bodyPr>
          <a:lstStyle/>
          <a:p>
            <a:r>
              <a:rPr lang="en-US" sz="4400" b="1" dirty="0">
                <a:latin typeface="Times New Roman" panose="02020603050405020304" pitchFamily="18" charset="0"/>
                <a:cs typeface="Times New Roman" pitchFamily="18" charset="0"/>
              </a:rPr>
              <a:t>How to partition Hard disc in window 10</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
        <p:nvSpPr>
          <p:cNvPr id="3" name="TextBox 2">
            <a:extLst>
              <a:ext uri="{FF2B5EF4-FFF2-40B4-BE49-F238E27FC236}">
                <a16:creationId xmlns:a16="http://schemas.microsoft.com/office/drawing/2014/main" id="{F63BE89D-BB46-BB7B-4875-F99DBC730D3C}"/>
              </a:ext>
            </a:extLst>
          </p:cNvPr>
          <p:cNvSpPr txBox="1"/>
          <p:nvPr/>
        </p:nvSpPr>
        <p:spPr>
          <a:xfrm>
            <a:off x="1007706" y="1272267"/>
            <a:ext cx="4133461" cy="2031325"/>
          </a:xfrm>
          <a:prstGeom prst="rect">
            <a:avLst/>
          </a:prstGeom>
          <a:noFill/>
        </p:spPr>
        <p:txBody>
          <a:bodyPr wrap="square" rtlCol="0">
            <a:spAutoFit/>
          </a:bodyPr>
          <a:lstStyle/>
          <a:p>
            <a:pPr algn="just"/>
            <a:r>
              <a:rPr lang="en-US" b="1" i="0" dirty="0">
                <a:solidFill>
                  <a:srgbClr val="133061"/>
                </a:solidFill>
                <a:effectLst/>
                <a:latin typeface="Gotham Bold"/>
              </a:rPr>
              <a:t>3. Right-click on your main hard drive and select Shrink Volume</a:t>
            </a:r>
            <a:r>
              <a:rPr lang="en-US" b="0" i="0" dirty="0">
                <a:solidFill>
                  <a:srgbClr val="263746"/>
                </a:solidFill>
                <a:effectLst/>
                <a:latin typeface="Gotham Book"/>
              </a:rPr>
              <a:t>. If you have more than one drive, make sure to choose the one that says Primary Partition. This will usually be labeled as the C: drive.  </a:t>
            </a:r>
            <a:br>
              <a:rPr lang="en-US" dirty="0"/>
            </a:br>
            <a:endParaRPr lang="en-US" b="0" i="0" dirty="0">
              <a:solidFill>
                <a:srgbClr val="263746"/>
              </a:solidFill>
              <a:effectLst/>
              <a:latin typeface="Gotham Book"/>
            </a:endParaRPr>
          </a:p>
          <a:p>
            <a:endParaRPr lang="en-US" dirty="0"/>
          </a:p>
        </p:txBody>
      </p:sp>
      <p:pic>
        <p:nvPicPr>
          <p:cNvPr id="2050" name="Picture 2">
            <a:extLst>
              <a:ext uri="{FF2B5EF4-FFF2-40B4-BE49-F238E27FC236}">
                <a16:creationId xmlns:a16="http://schemas.microsoft.com/office/drawing/2014/main" id="{019A13D5-5679-832E-F9BC-12320200A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2483" y="1246749"/>
            <a:ext cx="6629331" cy="4496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567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fontScale="90000"/>
          </a:bodyPr>
          <a:lstStyle/>
          <a:p>
            <a:r>
              <a:rPr lang="en-US" sz="4400" b="1" dirty="0">
                <a:latin typeface="Times New Roman" panose="02020603050405020304" pitchFamily="18" charset="0"/>
                <a:cs typeface="Times New Roman" pitchFamily="18" charset="0"/>
              </a:rPr>
              <a:t>How to partition Hard disc in window 10</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
        <p:nvSpPr>
          <p:cNvPr id="3" name="TextBox 2">
            <a:extLst>
              <a:ext uri="{FF2B5EF4-FFF2-40B4-BE49-F238E27FC236}">
                <a16:creationId xmlns:a16="http://schemas.microsoft.com/office/drawing/2014/main" id="{F63BE89D-BB46-BB7B-4875-F99DBC730D3C}"/>
              </a:ext>
            </a:extLst>
          </p:cNvPr>
          <p:cNvSpPr txBox="1"/>
          <p:nvPr/>
        </p:nvSpPr>
        <p:spPr>
          <a:xfrm>
            <a:off x="1007706" y="1272267"/>
            <a:ext cx="4637314" cy="2308324"/>
          </a:xfrm>
          <a:prstGeom prst="rect">
            <a:avLst/>
          </a:prstGeom>
          <a:noFill/>
        </p:spPr>
        <p:txBody>
          <a:bodyPr wrap="square" rtlCol="0">
            <a:spAutoFit/>
          </a:bodyPr>
          <a:lstStyle/>
          <a:p>
            <a:pPr algn="just"/>
            <a:r>
              <a:rPr lang="en-US" b="1" dirty="0">
                <a:solidFill>
                  <a:srgbClr val="133061"/>
                </a:solidFill>
                <a:latin typeface="Gotham Bold"/>
              </a:rPr>
              <a:t>4. </a:t>
            </a:r>
            <a:r>
              <a:rPr lang="en-US" b="1" i="0" dirty="0">
                <a:solidFill>
                  <a:srgbClr val="133061"/>
                </a:solidFill>
                <a:effectLst/>
                <a:latin typeface="Gotham Bold"/>
              </a:rPr>
              <a:t>Then choose how much you want to shrink your drive.</a:t>
            </a:r>
            <a:r>
              <a:rPr lang="en-US" b="0" i="0" dirty="0">
                <a:solidFill>
                  <a:srgbClr val="263746"/>
                </a:solidFill>
                <a:effectLst/>
                <a:latin typeface="Gotham Book"/>
              </a:rPr>
              <a:t> It is recommended that you set aside at least 20GB (20,000MB) for Linux.</a:t>
            </a:r>
          </a:p>
          <a:p>
            <a:pPr algn="just"/>
            <a:endParaRPr lang="en-US" dirty="0">
              <a:solidFill>
                <a:srgbClr val="263746"/>
              </a:solidFill>
              <a:latin typeface="Gotham Book"/>
            </a:endParaRPr>
          </a:p>
          <a:p>
            <a:pPr algn="just"/>
            <a:r>
              <a:rPr lang="en-US" dirty="0">
                <a:solidFill>
                  <a:srgbClr val="263746"/>
                </a:solidFill>
                <a:latin typeface="Gotham Book"/>
              </a:rPr>
              <a:t>5.</a:t>
            </a:r>
            <a:r>
              <a:rPr lang="en-US" b="1" i="0" dirty="0">
                <a:solidFill>
                  <a:srgbClr val="133061"/>
                </a:solidFill>
                <a:effectLst/>
                <a:latin typeface="Gotham Bold"/>
              </a:rPr>
              <a:t> Finally, click Shrink</a:t>
            </a:r>
            <a:r>
              <a:rPr lang="en-US" b="0" i="0" dirty="0">
                <a:solidFill>
                  <a:srgbClr val="263746"/>
                </a:solidFill>
                <a:effectLst/>
                <a:latin typeface="Gotham Book"/>
              </a:rPr>
              <a:t>.</a:t>
            </a:r>
          </a:p>
          <a:p>
            <a:pPr algn="just"/>
            <a:br>
              <a:rPr lang="en-US" dirty="0"/>
            </a:br>
            <a:endParaRPr lang="en-US" b="0" i="0" dirty="0">
              <a:solidFill>
                <a:srgbClr val="263746"/>
              </a:solidFill>
              <a:effectLst/>
              <a:latin typeface="Gotham Book"/>
            </a:endParaRPr>
          </a:p>
          <a:p>
            <a:endParaRPr lang="en-US" dirty="0"/>
          </a:p>
        </p:txBody>
      </p:sp>
      <p:pic>
        <p:nvPicPr>
          <p:cNvPr id="3074" name="Picture 2">
            <a:extLst>
              <a:ext uri="{FF2B5EF4-FFF2-40B4-BE49-F238E27FC236}">
                <a16:creationId xmlns:a16="http://schemas.microsoft.com/office/drawing/2014/main" id="{9EB1133D-5979-D571-8F59-96B8C2C3F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694" y="1368605"/>
            <a:ext cx="5381625" cy="412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00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How to make Linux Bootable USB</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
        <p:nvSpPr>
          <p:cNvPr id="3" name="TextBox 2">
            <a:extLst>
              <a:ext uri="{FF2B5EF4-FFF2-40B4-BE49-F238E27FC236}">
                <a16:creationId xmlns:a16="http://schemas.microsoft.com/office/drawing/2014/main" id="{F63BE89D-BB46-BB7B-4875-F99DBC730D3C}"/>
              </a:ext>
            </a:extLst>
          </p:cNvPr>
          <p:cNvSpPr txBox="1"/>
          <p:nvPr/>
        </p:nvSpPr>
        <p:spPr>
          <a:xfrm>
            <a:off x="2211356" y="1272267"/>
            <a:ext cx="6559420" cy="507831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133061"/>
                </a:solidFill>
                <a:effectLst/>
                <a:latin typeface="Gotham Bold"/>
              </a:rPr>
              <a:t>Download a Linux distro in ISO format.</a:t>
            </a:r>
            <a:r>
              <a:rPr lang="en-US" b="0" i="0" dirty="0">
                <a:solidFill>
                  <a:srgbClr val="263746"/>
                </a:solidFill>
                <a:effectLst/>
                <a:latin typeface="Gotham Book"/>
              </a:rPr>
              <a:t> An ISO file is a disk image. Some of the top options are </a:t>
            </a:r>
            <a:r>
              <a:rPr lang="en-US" b="0" i="0" u="none" strike="noStrike" dirty="0">
                <a:solidFill>
                  <a:srgbClr val="00B4B3"/>
                </a:solidFill>
                <a:effectLst/>
                <a:latin typeface="Gotham Book"/>
                <a:hlinkClick r:id="rId2"/>
              </a:rPr>
              <a:t>Ubuntu</a:t>
            </a:r>
            <a:r>
              <a:rPr lang="en-US" b="0" i="0" dirty="0">
                <a:solidFill>
                  <a:srgbClr val="263746"/>
                </a:solidFill>
                <a:effectLst/>
                <a:latin typeface="Gotham Book"/>
              </a:rPr>
              <a:t>, </a:t>
            </a:r>
            <a:r>
              <a:rPr lang="en-US" b="0" i="0" u="none" strike="noStrike" dirty="0">
                <a:solidFill>
                  <a:srgbClr val="00B4B3"/>
                </a:solidFill>
                <a:effectLst/>
                <a:latin typeface="Gotham Book"/>
                <a:hlinkClick r:id="rId3"/>
              </a:rPr>
              <a:t>Mint</a:t>
            </a:r>
            <a:r>
              <a:rPr lang="en-US" b="0" i="0" dirty="0">
                <a:solidFill>
                  <a:srgbClr val="263746"/>
                </a:solidFill>
                <a:effectLst/>
                <a:latin typeface="Gotham Book"/>
              </a:rPr>
              <a:t>, or </a:t>
            </a:r>
            <a:r>
              <a:rPr lang="en-US" b="0" i="0" u="none" strike="noStrike" dirty="0">
                <a:solidFill>
                  <a:srgbClr val="00B4B3"/>
                </a:solidFill>
                <a:effectLst/>
                <a:latin typeface="Gotham Book"/>
                <a:hlinkClick r:id="rId4"/>
              </a:rPr>
              <a:t>Fedora</a:t>
            </a:r>
            <a:r>
              <a:rPr lang="en-US" b="0" i="0" dirty="0">
                <a:solidFill>
                  <a:srgbClr val="263746"/>
                </a:solidFill>
                <a:effectLst/>
                <a:latin typeface="Gotham Book"/>
              </a:rPr>
              <a:t>. They are free to download from each distribution’s main website.</a:t>
            </a:r>
          </a:p>
          <a:p>
            <a:pPr algn="just"/>
            <a:endParaRPr lang="en-US" b="0" i="0" dirty="0">
              <a:solidFill>
                <a:srgbClr val="263746"/>
              </a:solidFill>
              <a:effectLst/>
              <a:latin typeface="Gotham Book"/>
            </a:endParaRPr>
          </a:p>
          <a:p>
            <a:pPr marL="285750" indent="-285750" algn="just">
              <a:buFont typeface="Arial" panose="020B0604020202020204" pitchFamily="34" charset="0"/>
              <a:buChar char="•"/>
            </a:pPr>
            <a:r>
              <a:rPr lang="en-US" b="1" i="0" dirty="0">
                <a:solidFill>
                  <a:srgbClr val="133061"/>
                </a:solidFill>
                <a:effectLst/>
                <a:latin typeface="Gotham Bold"/>
              </a:rPr>
              <a:t>Insert the USB drive into your computer</a:t>
            </a:r>
            <a:r>
              <a:rPr lang="en-US" b="0" i="0" dirty="0">
                <a:solidFill>
                  <a:srgbClr val="263746"/>
                </a:solidFill>
                <a:effectLst/>
                <a:latin typeface="Gotham Book"/>
              </a:rPr>
              <a:t>. You might be asked to format your drive. This will erase all the data stored on your drive, so make sure to back up your files before you begin.</a:t>
            </a:r>
          </a:p>
          <a:p>
            <a:pPr marL="285750" indent="-285750" algn="just">
              <a:buFont typeface="Arial" panose="020B0604020202020204" pitchFamily="34" charset="0"/>
              <a:buChar char="•"/>
            </a:pPr>
            <a:endParaRPr lang="en-US" dirty="0">
              <a:solidFill>
                <a:srgbClr val="263746"/>
              </a:solidFill>
              <a:latin typeface="Gotham Book"/>
            </a:endParaRPr>
          </a:p>
          <a:p>
            <a:pPr marL="285750" indent="-285750" algn="just">
              <a:buFont typeface="Arial" panose="020B0604020202020204" pitchFamily="34" charset="0"/>
              <a:buChar char="•"/>
            </a:pPr>
            <a:r>
              <a:rPr lang="en-US" b="1" i="0" dirty="0">
                <a:solidFill>
                  <a:srgbClr val="133061"/>
                </a:solidFill>
                <a:effectLst/>
                <a:latin typeface="Gotham Bold"/>
              </a:rPr>
              <a:t>Download Rufus</a:t>
            </a:r>
            <a:r>
              <a:rPr lang="en-US" b="0" i="0" dirty="0">
                <a:solidFill>
                  <a:srgbClr val="263746"/>
                </a:solidFill>
                <a:effectLst/>
                <a:latin typeface="Gotham Book"/>
              </a:rPr>
              <a:t>. </a:t>
            </a:r>
          </a:p>
          <a:p>
            <a:pPr algn="just"/>
            <a:endParaRPr lang="en-US" b="0" i="0" dirty="0">
              <a:solidFill>
                <a:srgbClr val="263746"/>
              </a:solidFill>
              <a:effectLst/>
              <a:latin typeface="Gotham Book"/>
            </a:endParaRPr>
          </a:p>
          <a:p>
            <a:pPr marL="285750" indent="-285750" algn="just">
              <a:buFont typeface="Arial" panose="020B0604020202020204" pitchFamily="34" charset="0"/>
              <a:buChar char="•"/>
            </a:pPr>
            <a:r>
              <a:rPr lang="en-US" b="1" i="0" dirty="0">
                <a:solidFill>
                  <a:srgbClr val="133061"/>
                </a:solidFill>
                <a:effectLst/>
                <a:latin typeface="Gotham Bold"/>
              </a:rPr>
              <a:t>Open Rufus and select your USB drive from the Device list</a:t>
            </a:r>
            <a:r>
              <a:rPr lang="en-US" b="0" i="0" dirty="0">
                <a:solidFill>
                  <a:srgbClr val="263746"/>
                </a:solidFill>
                <a:effectLst/>
                <a:latin typeface="Gotham Book"/>
              </a:rPr>
              <a:t>. If you don’t know which drive to use, eject all other drives until you only have one to choose from.</a:t>
            </a:r>
          </a:p>
          <a:p>
            <a:pPr marL="285750" indent="-285750" algn="just">
              <a:buFont typeface="Arial" panose="020B0604020202020204" pitchFamily="34" charset="0"/>
              <a:buChar char="•"/>
            </a:pPr>
            <a:endParaRPr lang="en-US" b="0" i="0" dirty="0">
              <a:solidFill>
                <a:srgbClr val="263746"/>
              </a:solidFill>
              <a:effectLst/>
              <a:latin typeface="Gotham Book"/>
            </a:endParaRPr>
          </a:p>
          <a:p>
            <a:pPr marL="285750" indent="-285750" algn="just">
              <a:buFont typeface="Arial" panose="020B0604020202020204" pitchFamily="34" charset="0"/>
              <a:buChar char="•"/>
            </a:pPr>
            <a:endParaRPr lang="en-US" b="0" i="0" dirty="0">
              <a:solidFill>
                <a:srgbClr val="263746"/>
              </a:solidFill>
              <a:effectLst/>
              <a:latin typeface="Gotham Book"/>
            </a:endParaRPr>
          </a:p>
          <a:p>
            <a:pPr algn="just"/>
            <a:br>
              <a:rPr lang="en-US" dirty="0"/>
            </a:br>
            <a:endParaRPr lang="en-US" b="0" i="0" dirty="0">
              <a:solidFill>
                <a:srgbClr val="263746"/>
              </a:solidFill>
              <a:effectLst/>
              <a:latin typeface="Gotham Book"/>
            </a:endParaRPr>
          </a:p>
          <a:p>
            <a:endParaRPr lang="en-US" dirty="0"/>
          </a:p>
        </p:txBody>
      </p:sp>
    </p:spTree>
    <p:extLst>
      <p:ext uri="{BB962C8B-B14F-4D97-AF65-F5344CB8AC3E}">
        <p14:creationId xmlns:p14="http://schemas.microsoft.com/office/powerpoint/2010/main" val="175979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How to make Linux Bootable USB</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
        <p:nvSpPr>
          <p:cNvPr id="3" name="TextBox 2">
            <a:extLst>
              <a:ext uri="{FF2B5EF4-FFF2-40B4-BE49-F238E27FC236}">
                <a16:creationId xmlns:a16="http://schemas.microsoft.com/office/drawing/2014/main" id="{F63BE89D-BB46-BB7B-4875-F99DBC730D3C}"/>
              </a:ext>
            </a:extLst>
          </p:cNvPr>
          <p:cNvSpPr txBox="1"/>
          <p:nvPr/>
        </p:nvSpPr>
        <p:spPr>
          <a:xfrm>
            <a:off x="1290735" y="1272267"/>
            <a:ext cx="6559420" cy="2031325"/>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133061"/>
                </a:solidFill>
                <a:effectLst/>
                <a:latin typeface="Gotham Bold"/>
              </a:rPr>
              <a:t>Under Boot Selection, click the Select button and choose the ISO file you downloaded earlier. </a:t>
            </a:r>
            <a:r>
              <a:rPr lang="en-US" b="0" i="0" dirty="0">
                <a:solidFill>
                  <a:srgbClr val="263746"/>
                </a:solidFill>
                <a:effectLst/>
                <a:latin typeface="Gotham Book"/>
              </a:rPr>
              <a:t>Don’t change the other default settings.</a:t>
            </a:r>
          </a:p>
          <a:p>
            <a:pPr marL="285750" indent="-285750" algn="just">
              <a:buFont typeface="Arial" panose="020B0604020202020204" pitchFamily="34" charset="0"/>
              <a:buChar char="•"/>
            </a:pPr>
            <a:endParaRPr lang="en-US" b="0" i="0" dirty="0">
              <a:solidFill>
                <a:srgbClr val="263746"/>
              </a:solidFill>
              <a:effectLst/>
              <a:latin typeface="Gotham Book"/>
            </a:endParaRPr>
          </a:p>
          <a:p>
            <a:pPr algn="just"/>
            <a:br>
              <a:rPr lang="en-US" dirty="0"/>
            </a:br>
            <a:endParaRPr lang="en-US" b="0" i="0" dirty="0">
              <a:solidFill>
                <a:srgbClr val="263746"/>
              </a:solidFill>
              <a:effectLst/>
              <a:latin typeface="Gotham Book"/>
            </a:endParaRPr>
          </a:p>
          <a:p>
            <a:pPr marL="285750" indent="-285750">
              <a:buFont typeface="Arial" panose="020B0604020202020204" pitchFamily="34" charset="0"/>
              <a:buChar char="•"/>
            </a:pPr>
            <a:endParaRPr lang="en-US" dirty="0"/>
          </a:p>
        </p:txBody>
      </p:sp>
      <p:pic>
        <p:nvPicPr>
          <p:cNvPr id="4098" name="Picture 2">
            <a:extLst>
              <a:ext uri="{FF2B5EF4-FFF2-40B4-BE49-F238E27FC236}">
                <a16:creationId xmlns:a16="http://schemas.microsoft.com/office/drawing/2014/main" id="{78C26ACE-4D3E-9F50-52C7-82187CEF0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155" y="1199274"/>
            <a:ext cx="4165600" cy="450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05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How to make Linux Bootable USB</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
        <p:nvSpPr>
          <p:cNvPr id="3" name="TextBox 2">
            <a:extLst>
              <a:ext uri="{FF2B5EF4-FFF2-40B4-BE49-F238E27FC236}">
                <a16:creationId xmlns:a16="http://schemas.microsoft.com/office/drawing/2014/main" id="{F63BE89D-BB46-BB7B-4875-F99DBC730D3C}"/>
              </a:ext>
            </a:extLst>
          </p:cNvPr>
          <p:cNvSpPr txBox="1"/>
          <p:nvPr/>
        </p:nvSpPr>
        <p:spPr>
          <a:xfrm>
            <a:off x="1290735" y="1272267"/>
            <a:ext cx="6559420" cy="2308324"/>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133061"/>
                </a:solidFill>
                <a:effectLst/>
                <a:latin typeface="Gotham Bold"/>
              </a:rPr>
              <a:t>Finally, click Start</a:t>
            </a:r>
            <a:r>
              <a:rPr lang="en-US" b="0" i="0" dirty="0">
                <a:solidFill>
                  <a:srgbClr val="263746"/>
                </a:solidFill>
                <a:effectLst/>
                <a:latin typeface="Gotham Book"/>
              </a:rPr>
              <a:t>. If you get a pop-up message asking you to select a mode that you want to use to write the image, choose ISO.</a:t>
            </a:r>
          </a:p>
          <a:p>
            <a:pPr marL="285750" indent="-285750" algn="just">
              <a:buFont typeface="Arial" panose="020B0604020202020204" pitchFamily="34" charset="0"/>
              <a:buChar char="•"/>
            </a:pPr>
            <a:endParaRPr lang="en-US" b="0" i="0" dirty="0">
              <a:solidFill>
                <a:srgbClr val="263746"/>
              </a:solidFill>
              <a:effectLst/>
              <a:latin typeface="Gotham Book"/>
            </a:endParaRPr>
          </a:p>
          <a:p>
            <a:pPr algn="just"/>
            <a:r>
              <a:rPr lang="en-US" dirty="0"/>
              <a:t>Then wait for Rufus to mount your ISO file onto your drive. This might take some time, so be patient if the progress bar gets stuck.</a:t>
            </a:r>
            <a:br>
              <a:rPr lang="en-US" dirty="0"/>
            </a:br>
            <a:endParaRPr lang="en-US" b="0" i="0" dirty="0">
              <a:solidFill>
                <a:srgbClr val="263746"/>
              </a:solidFill>
              <a:effectLst/>
              <a:latin typeface="Gotham Book"/>
            </a:endParaRPr>
          </a:p>
          <a:p>
            <a:pPr marL="285750" indent="-285750">
              <a:buFont typeface="Arial" panose="020B0604020202020204" pitchFamily="34" charset="0"/>
              <a:buChar char="•"/>
            </a:pPr>
            <a:endParaRPr lang="en-US" dirty="0"/>
          </a:p>
        </p:txBody>
      </p:sp>
      <p:pic>
        <p:nvPicPr>
          <p:cNvPr id="5122" name="Picture 2">
            <a:extLst>
              <a:ext uri="{FF2B5EF4-FFF2-40B4-BE49-F238E27FC236}">
                <a16:creationId xmlns:a16="http://schemas.microsoft.com/office/drawing/2014/main" id="{98F89A2F-5747-DB43-0921-BA0C87C77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020" y="1272267"/>
            <a:ext cx="4099637"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60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How to install Linux from USB</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
        <p:nvSpPr>
          <p:cNvPr id="3" name="TextBox 2">
            <a:extLst>
              <a:ext uri="{FF2B5EF4-FFF2-40B4-BE49-F238E27FC236}">
                <a16:creationId xmlns:a16="http://schemas.microsoft.com/office/drawing/2014/main" id="{F63BE89D-BB46-BB7B-4875-F99DBC730D3C}"/>
              </a:ext>
            </a:extLst>
          </p:cNvPr>
          <p:cNvSpPr txBox="1"/>
          <p:nvPr/>
        </p:nvSpPr>
        <p:spPr>
          <a:xfrm>
            <a:off x="1290736" y="1200344"/>
            <a:ext cx="6005804"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133061"/>
                </a:solidFill>
                <a:effectLst/>
                <a:latin typeface="Gotham Bold"/>
              </a:rPr>
              <a:t>Insert a bootable Linux USB drive</a:t>
            </a:r>
            <a:r>
              <a:rPr lang="en-US" b="0" i="0" dirty="0">
                <a:solidFill>
                  <a:srgbClr val="263746"/>
                </a:solidFill>
                <a:effectLst/>
                <a:latin typeface="Gotham Book"/>
              </a:rPr>
              <a:t>.</a:t>
            </a:r>
          </a:p>
          <a:p>
            <a:pPr algn="just"/>
            <a:endParaRPr lang="en-US" b="0" i="0" dirty="0">
              <a:solidFill>
                <a:srgbClr val="263746"/>
              </a:solidFill>
              <a:effectLst/>
              <a:latin typeface="Gotham Book"/>
            </a:endParaRPr>
          </a:p>
          <a:p>
            <a:pPr marL="285750" indent="-285750" algn="just">
              <a:buFont typeface="Arial" panose="020B0604020202020204" pitchFamily="34" charset="0"/>
              <a:buChar char="•"/>
            </a:pPr>
            <a:r>
              <a:rPr lang="en-US" b="1" i="0" dirty="0">
                <a:solidFill>
                  <a:srgbClr val="133061"/>
                </a:solidFill>
                <a:effectLst/>
                <a:latin typeface="Gotham Bold"/>
              </a:rPr>
              <a:t>Click the start menu</a:t>
            </a:r>
            <a:r>
              <a:rPr lang="en-US" b="0" i="0" dirty="0">
                <a:solidFill>
                  <a:srgbClr val="263746"/>
                </a:solidFill>
                <a:effectLst/>
                <a:latin typeface="Gotham Book"/>
              </a:rPr>
              <a:t>. This is the button in the lower-left corner of your screen that looks like the Windows logo.</a:t>
            </a:r>
          </a:p>
          <a:p>
            <a:pPr marL="285750" indent="-285750" algn="just">
              <a:buFont typeface="Arial" panose="020B0604020202020204" pitchFamily="34" charset="0"/>
              <a:buChar char="•"/>
            </a:pPr>
            <a:endParaRPr lang="en-US" b="0" i="0" dirty="0">
              <a:solidFill>
                <a:srgbClr val="263746"/>
              </a:solidFill>
              <a:effectLst/>
              <a:latin typeface="Gotham Book"/>
            </a:endParaRPr>
          </a:p>
          <a:p>
            <a:pPr marL="285750" indent="-285750" algn="just">
              <a:buFont typeface="Arial" panose="020B0604020202020204" pitchFamily="34" charset="0"/>
              <a:buChar char="•"/>
            </a:pPr>
            <a:r>
              <a:rPr lang="en-US" b="1" i="0" dirty="0">
                <a:solidFill>
                  <a:srgbClr val="133061"/>
                </a:solidFill>
                <a:effectLst/>
                <a:latin typeface="Gotham Bold"/>
              </a:rPr>
              <a:t>Then hold down the SHIFT key while clicking Restart</a:t>
            </a:r>
            <a:r>
              <a:rPr lang="en-US" b="0" i="0" dirty="0">
                <a:solidFill>
                  <a:srgbClr val="263746"/>
                </a:solidFill>
                <a:effectLst/>
                <a:latin typeface="Gotham Book"/>
              </a:rPr>
              <a:t>. </a:t>
            </a:r>
          </a:p>
          <a:p>
            <a:pPr algn="just"/>
            <a:r>
              <a:rPr lang="en-US" dirty="0">
                <a:solidFill>
                  <a:srgbClr val="263746"/>
                </a:solidFill>
                <a:latin typeface="Gotham Book"/>
              </a:rPr>
              <a:t>      </a:t>
            </a:r>
            <a:r>
              <a:rPr lang="en-US" b="0" i="0" dirty="0">
                <a:solidFill>
                  <a:srgbClr val="263746"/>
                </a:solidFill>
                <a:effectLst/>
                <a:latin typeface="Gotham Book"/>
              </a:rPr>
              <a:t>This will take you into the Windows Recovery Environment.</a:t>
            </a:r>
            <a:br>
              <a:rPr lang="en-US" dirty="0"/>
            </a:br>
            <a:endParaRPr lang="en-US" b="0" i="0" dirty="0">
              <a:solidFill>
                <a:srgbClr val="263746"/>
              </a:solidFill>
              <a:effectLst/>
              <a:latin typeface="Gotham Book"/>
            </a:endParaRPr>
          </a:p>
          <a:p>
            <a:pPr marL="285750" indent="-285750">
              <a:buFont typeface="Arial" panose="020B0604020202020204" pitchFamily="34" charset="0"/>
              <a:buChar char="•"/>
            </a:pPr>
            <a:r>
              <a:rPr lang="en-US" b="1" i="0" dirty="0">
                <a:solidFill>
                  <a:srgbClr val="133061"/>
                </a:solidFill>
                <a:effectLst/>
                <a:latin typeface="Gotham Bold"/>
              </a:rPr>
              <a:t>Then select Use a Device</a:t>
            </a:r>
            <a:r>
              <a:rPr lang="en-US" b="0" i="0" dirty="0">
                <a:solidFill>
                  <a:srgbClr val="263746"/>
                </a:solidFill>
                <a:effectLst/>
                <a:latin typeface="Gotham Book"/>
              </a:rPr>
              <a:t>.</a:t>
            </a:r>
            <a:endParaRPr lang="en-US" dirty="0"/>
          </a:p>
        </p:txBody>
      </p:sp>
      <p:pic>
        <p:nvPicPr>
          <p:cNvPr id="6146" name="Picture 2">
            <a:extLst>
              <a:ext uri="{FF2B5EF4-FFF2-40B4-BE49-F238E27FC236}">
                <a16:creationId xmlns:a16="http://schemas.microsoft.com/office/drawing/2014/main" id="{E016A38A-B425-196A-FB0E-91F7BC4D1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6540" y="1345258"/>
            <a:ext cx="4895461" cy="4337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683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How to install Linux from USB</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7170" name="Picture 2">
            <a:extLst>
              <a:ext uri="{FF2B5EF4-FFF2-40B4-BE49-F238E27FC236}">
                <a16:creationId xmlns:a16="http://schemas.microsoft.com/office/drawing/2014/main" id="{35025A46-48DF-F041-0AE1-5C92C5E9A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5" y="1666875"/>
            <a:ext cx="56197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923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How to install Linux from USB</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
        <p:nvSpPr>
          <p:cNvPr id="3" name="TextBox 2">
            <a:extLst>
              <a:ext uri="{FF2B5EF4-FFF2-40B4-BE49-F238E27FC236}">
                <a16:creationId xmlns:a16="http://schemas.microsoft.com/office/drawing/2014/main" id="{F63BE89D-BB46-BB7B-4875-F99DBC730D3C}"/>
              </a:ext>
            </a:extLst>
          </p:cNvPr>
          <p:cNvSpPr txBox="1"/>
          <p:nvPr/>
        </p:nvSpPr>
        <p:spPr>
          <a:xfrm>
            <a:off x="1290736" y="1200344"/>
            <a:ext cx="5402424" cy="3416320"/>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133061"/>
                </a:solidFill>
                <a:effectLst/>
                <a:latin typeface="Gotham Bold"/>
              </a:rPr>
              <a:t>Find your device in the list</a:t>
            </a:r>
            <a:r>
              <a:rPr lang="en-US" b="0" i="0" dirty="0">
                <a:solidFill>
                  <a:srgbClr val="263746"/>
                </a:solidFill>
                <a:effectLst/>
                <a:latin typeface="Gotham Book"/>
              </a:rPr>
              <a:t>. If you don’t see your drive, choose EFI USB Device, then pick your drive from the next screen.</a:t>
            </a:r>
          </a:p>
          <a:p>
            <a:pPr marL="285750" indent="-285750" algn="just">
              <a:buFont typeface="Arial" panose="020B0604020202020204" pitchFamily="34" charset="0"/>
              <a:buChar char="•"/>
            </a:pPr>
            <a:endParaRPr lang="en-US" dirty="0">
              <a:solidFill>
                <a:srgbClr val="263746"/>
              </a:solidFill>
              <a:latin typeface="Gotham Book"/>
            </a:endParaRPr>
          </a:p>
          <a:p>
            <a:pPr marL="285750" indent="-285750" algn="just">
              <a:buFont typeface="Arial" panose="020B0604020202020204" pitchFamily="34" charset="0"/>
              <a:buChar char="•"/>
            </a:pPr>
            <a:r>
              <a:rPr lang="en-US" b="1" i="0" dirty="0">
                <a:solidFill>
                  <a:srgbClr val="133061"/>
                </a:solidFill>
                <a:effectLst/>
                <a:latin typeface="Gotham Bold"/>
              </a:rPr>
              <a:t>Your computer will now boot Linux</a:t>
            </a:r>
            <a:r>
              <a:rPr lang="en-US" b="0" i="0" dirty="0">
                <a:solidFill>
                  <a:srgbClr val="263746"/>
                </a:solidFill>
                <a:effectLst/>
                <a:latin typeface="Gotham Book"/>
              </a:rPr>
              <a:t>. If your computer reboots Windows, there was either an issue with your drive, or you might have to change settings in your BIOS.</a:t>
            </a:r>
          </a:p>
          <a:p>
            <a:pPr marL="285750" indent="-285750" algn="just">
              <a:buFont typeface="Arial" panose="020B0604020202020204" pitchFamily="34" charset="0"/>
              <a:buChar char="•"/>
            </a:pPr>
            <a:endParaRPr lang="en-US" dirty="0">
              <a:solidFill>
                <a:srgbClr val="263746"/>
              </a:solidFill>
              <a:latin typeface="Gotham Book"/>
            </a:endParaRPr>
          </a:p>
          <a:p>
            <a:pPr marL="285750" indent="-285750" algn="just">
              <a:buFont typeface="Arial" panose="020B0604020202020204" pitchFamily="34" charset="0"/>
              <a:buChar char="•"/>
            </a:pPr>
            <a:r>
              <a:rPr lang="en-US" b="0" i="0" dirty="0">
                <a:solidFill>
                  <a:srgbClr val="FF0000"/>
                </a:solidFill>
                <a:effectLst/>
                <a:latin typeface="Roboto" panose="02000000000000000000" pitchFamily="2" charset="0"/>
              </a:rPr>
              <a:t>Warning: Changing BIOS settings can damage your computer if you don’t know what you’re doing.</a:t>
            </a:r>
            <a:endParaRPr lang="en-US" dirty="0">
              <a:solidFill>
                <a:srgbClr val="FF0000"/>
              </a:solidFill>
            </a:endParaRPr>
          </a:p>
        </p:txBody>
      </p:sp>
      <p:pic>
        <p:nvPicPr>
          <p:cNvPr id="8194" name="Picture 2">
            <a:extLst>
              <a:ext uri="{FF2B5EF4-FFF2-40B4-BE49-F238E27FC236}">
                <a16:creationId xmlns:a16="http://schemas.microsoft.com/office/drawing/2014/main" id="{92B77270-8F94-35D8-FE40-FF682AAF5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160" y="1199274"/>
            <a:ext cx="5498840" cy="445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778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How to install Linux from USB</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
        <p:nvSpPr>
          <p:cNvPr id="3" name="TextBox 2">
            <a:extLst>
              <a:ext uri="{FF2B5EF4-FFF2-40B4-BE49-F238E27FC236}">
                <a16:creationId xmlns:a16="http://schemas.microsoft.com/office/drawing/2014/main" id="{F63BE89D-BB46-BB7B-4875-F99DBC730D3C}"/>
              </a:ext>
            </a:extLst>
          </p:cNvPr>
          <p:cNvSpPr txBox="1"/>
          <p:nvPr/>
        </p:nvSpPr>
        <p:spPr>
          <a:xfrm>
            <a:off x="1290736" y="1200344"/>
            <a:ext cx="5402424"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263746"/>
                </a:solidFill>
                <a:effectLst/>
                <a:latin typeface="Gotham Book"/>
              </a:rPr>
              <a:t>Select Install Linux. Some distros also let you try out the OS before installing it here.</a:t>
            </a:r>
          </a:p>
          <a:p>
            <a:pPr marL="285750" indent="-285750" algn="just">
              <a:buFont typeface="Arial" panose="020B0604020202020204" pitchFamily="34" charset="0"/>
              <a:buChar char="•"/>
            </a:pPr>
            <a:endParaRPr lang="en-US" b="0" i="0" dirty="0">
              <a:solidFill>
                <a:srgbClr val="263746"/>
              </a:solidFill>
              <a:effectLst/>
              <a:latin typeface="Gotham Book"/>
            </a:endParaRPr>
          </a:p>
        </p:txBody>
      </p:sp>
      <p:pic>
        <p:nvPicPr>
          <p:cNvPr id="9218" name="Picture 2">
            <a:extLst>
              <a:ext uri="{FF2B5EF4-FFF2-40B4-BE49-F238E27FC236}">
                <a16:creationId xmlns:a16="http://schemas.microsoft.com/office/drawing/2014/main" id="{7A06867E-C38D-D3E0-B9C9-873E55FDA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502" y="1829320"/>
            <a:ext cx="6641258" cy="3926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483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Windows Blog">
            <a:extLst>
              <a:ext uri="{FF2B5EF4-FFF2-40B4-BE49-F238E27FC236}">
                <a16:creationId xmlns:a16="http://schemas.microsoft.com/office/drawing/2014/main" id="{799DF97B-BC59-6C63-55C6-0FF9FB032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520" y="3171072"/>
            <a:ext cx="4280530" cy="2247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Introduction to OS</a:t>
            </a:r>
          </a:p>
        </p:txBody>
      </p:sp>
      <p:sp>
        <p:nvSpPr>
          <p:cNvPr id="3" name="Subtitle 2">
            <a:extLst>
              <a:ext uri="{FF2B5EF4-FFF2-40B4-BE49-F238E27FC236}">
                <a16:creationId xmlns:a16="http://schemas.microsoft.com/office/drawing/2014/main" id="{FF461DEC-368B-FE15-2363-552D1CE81122}"/>
              </a:ext>
            </a:extLst>
          </p:cNvPr>
          <p:cNvSpPr>
            <a:spLocks noGrp="1"/>
          </p:cNvSpPr>
          <p:nvPr>
            <p:ph type="subTitle" idx="1"/>
          </p:nvPr>
        </p:nvSpPr>
        <p:spPr>
          <a:xfrm>
            <a:off x="1524000" y="2203677"/>
            <a:ext cx="9144000" cy="1655762"/>
          </a:xfrm>
        </p:spPr>
        <p:txBody>
          <a:bodyPr>
            <a:norm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operating system (OS) is the system software that manages computer hardware, software resources and provides common services for computer program.</a:t>
            </a:r>
          </a:p>
          <a:p>
            <a:pPr marL="342900" indent="-342900"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An operating system is a program that acts as an interface between the user and the computer hardware and controls the execution of all kinds of programs.</a:t>
            </a:r>
            <a:endParaRPr lang="en-US" sz="20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nux – Wikipedia tiếng Việt">
            <a:extLst>
              <a:ext uri="{FF2B5EF4-FFF2-40B4-BE49-F238E27FC236}">
                <a16:creationId xmlns:a16="http://schemas.microsoft.com/office/drawing/2014/main" id="{5027BF54-6746-897A-C68B-17AB262EB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9116" y="3202182"/>
            <a:ext cx="1714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Tree>
    <p:extLst>
      <p:ext uri="{BB962C8B-B14F-4D97-AF65-F5344CB8AC3E}">
        <p14:creationId xmlns:p14="http://schemas.microsoft.com/office/powerpoint/2010/main" val="565656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How to install Linux from USB</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
        <p:nvSpPr>
          <p:cNvPr id="3" name="TextBox 2">
            <a:extLst>
              <a:ext uri="{FF2B5EF4-FFF2-40B4-BE49-F238E27FC236}">
                <a16:creationId xmlns:a16="http://schemas.microsoft.com/office/drawing/2014/main" id="{F63BE89D-BB46-BB7B-4875-F99DBC730D3C}"/>
              </a:ext>
            </a:extLst>
          </p:cNvPr>
          <p:cNvSpPr txBox="1"/>
          <p:nvPr/>
        </p:nvSpPr>
        <p:spPr>
          <a:xfrm>
            <a:off x="1290735" y="1200344"/>
            <a:ext cx="7050831"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dirty="0">
                <a:solidFill>
                  <a:srgbClr val="133061"/>
                </a:solidFill>
                <a:effectLst/>
                <a:latin typeface="Gotham Bold"/>
              </a:rPr>
              <a:t>Go through the installation process. </a:t>
            </a:r>
            <a:r>
              <a:rPr lang="en-US" b="0" i="0" dirty="0">
                <a:solidFill>
                  <a:srgbClr val="263746"/>
                </a:solidFill>
                <a:effectLst/>
                <a:latin typeface="Gotham Book"/>
              </a:rPr>
              <a:t>This will differ depending on which distro you are trying to install. These details might include your </a:t>
            </a:r>
            <a:r>
              <a:rPr lang="en-US" b="0" i="0" dirty="0" err="1">
                <a:solidFill>
                  <a:srgbClr val="263746"/>
                </a:solidFill>
                <a:effectLst/>
                <a:latin typeface="Gotham Book"/>
              </a:rPr>
              <a:t>WiFi</a:t>
            </a:r>
            <a:r>
              <a:rPr lang="en-US" b="0" i="0" dirty="0">
                <a:solidFill>
                  <a:srgbClr val="263746"/>
                </a:solidFill>
                <a:effectLst/>
                <a:latin typeface="Gotham Book"/>
              </a:rPr>
              <a:t> network, language, time zone, keyboard layout, etc. You might also be required to create an account with a username and password. Make sure to write down any details, as you will likely need them in the future.</a:t>
            </a:r>
            <a:endParaRPr lang="en-US" dirty="0">
              <a:solidFill>
                <a:srgbClr val="263746"/>
              </a:solidFill>
              <a:latin typeface="Gotham Book"/>
            </a:endParaRPr>
          </a:p>
          <a:p>
            <a:pPr marL="285750" indent="-285750" algn="just">
              <a:buFont typeface="Arial" panose="020B0604020202020204" pitchFamily="34" charset="0"/>
              <a:buChar char="•"/>
            </a:pPr>
            <a:endParaRPr lang="en-US" b="0" i="0" dirty="0">
              <a:solidFill>
                <a:srgbClr val="263746"/>
              </a:solidFill>
              <a:effectLst/>
              <a:latin typeface="Gotham Book"/>
            </a:endParaRPr>
          </a:p>
          <a:p>
            <a:pPr marL="285750" indent="-285750" algn="just">
              <a:buFont typeface="Arial" panose="020B0604020202020204" pitchFamily="34" charset="0"/>
              <a:buChar char="•"/>
            </a:pPr>
            <a:r>
              <a:rPr lang="en-US" b="1" i="0" dirty="0">
                <a:solidFill>
                  <a:srgbClr val="133061"/>
                </a:solidFill>
                <a:effectLst/>
                <a:latin typeface="Gotham Bold"/>
              </a:rPr>
              <a:t>Most distros will allow you to partition your drive or erase it and do a clean install during the installation.</a:t>
            </a:r>
            <a:endParaRPr lang="en-US" b="0" i="0" dirty="0">
              <a:solidFill>
                <a:srgbClr val="263746"/>
              </a:solidFill>
              <a:effectLst/>
              <a:latin typeface="Gotham Book"/>
            </a:endParaRPr>
          </a:p>
        </p:txBody>
      </p:sp>
    </p:spTree>
    <p:extLst>
      <p:ext uri="{BB962C8B-B14F-4D97-AF65-F5344CB8AC3E}">
        <p14:creationId xmlns:p14="http://schemas.microsoft.com/office/powerpoint/2010/main" val="1795680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How to install Linux from USB</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
        <p:nvSpPr>
          <p:cNvPr id="3" name="TextBox 2">
            <a:extLst>
              <a:ext uri="{FF2B5EF4-FFF2-40B4-BE49-F238E27FC236}">
                <a16:creationId xmlns:a16="http://schemas.microsoft.com/office/drawing/2014/main" id="{F63BE89D-BB46-BB7B-4875-F99DBC730D3C}"/>
              </a:ext>
            </a:extLst>
          </p:cNvPr>
          <p:cNvSpPr txBox="1"/>
          <p:nvPr/>
        </p:nvSpPr>
        <p:spPr>
          <a:xfrm>
            <a:off x="1290736" y="1200344"/>
            <a:ext cx="5402424"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263746"/>
                </a:solidFill>
                <a:effectLst/>
                <a:latin typeface="Gotham Book"/>
              </a:rPr>
              <a:t>Select Install Linux. Some distros also let you try out the OS before installing it here.</a:t>
            </a:r>
          </a:p>
          <a:p>
            <a:pPr marL="285750" indent="-285750" algn="just">
              <a:buFont typeface="Arial" panose="020B0604020202020204" pitchFamily="34" charset="0"/>
              <a:buChar char="•"/>
            </a:pPr>
            <a:endParaRPr lang="en-US" b="0" i="0" dirty="0">
              <a:solidFill>
                <a:srgbClr val="263746"/>
              </a:solidFill>
              <a:effectLst/>
              <a:latin typeface="Gotham Book"/>
            </a:endParaRPr>
          </a:p>
        </p:txBody>
      </p:sp>
      <p:pic>
        <p:nvPicPr>
          <p:cNvPr id="9218" name="Picture 2">
            <a:extLst>
              <a:ext uri="{FF2B5EF4-FFF2-40B4-BE49-F238E27FC236}">
                <a16:creationId xmlns:a16="http://schemas.microsoft.com/office/drawing/2014/main" id="{7A06867E-C38D-D3E0-B9C9-873E55FDA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502" y="1829320"/>
            <a:ext cx="6641258" cy="3926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42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Windows Blog">
            <a:extLst>
              <a:ext uri="{FF2B5EF4-FFF2-40B4-BE49-F238E27FC236}">
                <a16:creationId xmlns:a16="http://schemas.microsoft.com/office/drawing/2014/main" id="{799DF97B-BC59-6C63-55C6-0FF9FB032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1470" y="844409"/>
            <a:ext cx="4280530" cy="2247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Some functions of OS</a:t>
            </a:r>
          </a:p>
        </p:txBody>
      </p:sp>
      <p:sp>
        <p:nvSpPr>
          <p:cNvPr id="3" name="Subtitle 2">
            <a:extLst>
              <a:ext uri="{FF2B5EF4-FFF2-40B4-BE49-F238E27FC236}">
                <a16:creationId xmlns:a16="http://schemas.microsoft.com/office/drawing/2014/main" id="{FF461DEC-368B-FE15-2363-552D1CE81122}"/>
              </a:ext>
            </a:extLst>
          </p:cNvPr>
          <p:cNvSpPr>
            <a:spLocks noGrp="1"/>
          </p:cNvSpPr>
          <p:nvPr>
            <p:ph type="subTitle" idx="1"/>
          </p:nvPr>
        </p:nvSpPr>
        <p:spPr>
          <a:xfrm>
            <a:off x="1159107" y="1392461"/>
            <a:ext cx="9144000" cy="4000085"/>
          </a:xfrm>
        </p:spPr>
        <p:txBody>
          <a:bodyPr>
            <a:noAutofit/>
          </a:bodyPr>
          <a:lstStyle/>
          <a:p>
            <a:pPr algn="l">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Memory Management</a:t>
            </a:r>
            <a:r>
              <a:rPr lang="en-US" sz="2000" b="0" i="0" dirty="0">
                <a:solidFill>
                  <a:srgbClr val="000000"/>
                </a:solidFill>
                <a:effectLst/>
                <a:latin typeface="Times New Roman" panose="02020603050405020304" pitchFamily="18" charset="0"/>
                <a:cs typeface="Times New Roman" panose="02020603050405020304" pitchFamily="18" charset="0"/>
              </a:rPr>
              <a:t>: Keeps tracks of primary memory, i.e., what part of it are in use by whom, what part are not in use.</a:t>
            </a:r>
            <a:r>
              <a:rPr lang="en-US" sz="1600" b="0" i="0" dirty="0">
                <a:solidFill>
                  <a:srgbClr val="000000"/>
                </a:solidFill>
                <a:effectLst/>
                <a:latin typeface="Nunito" pitchFamily="2" charset="0"/>
              </a:rPr>
              <a:t> </a:t>
            </a:r>
            <a:r>
              <a:rPr lang="en-US" sz="2000" b="0" i="0" dirty="0">
                <a:solidFill>
                  <a:srgbClr val="000000"/>
                </a:solidFill>
                <a:effectLst/>
                <a:latin typeface="Times New Roman" panose="02020603050405020304" pitchFamily="18" charset="0"/>
                <a:cs typeface="Times New Roman" panose="02020603050405020304" pitchFamily="18" charset="0"/>
              </a:rPr>
              <a:t>In multiprogramming, the OS decides which process will get memory when and how much.</a:t>
            </a:r>
          </a:p>
          <a:p>
            <a:pPr algn="l">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Processor Management</a:t>
            </a:r>
            <a:r>
              <a:rPr lang="en-US" sz="2000" b="0" i="0" dirty="0">
                <a:solidFill>
                  <a:srgbClr val="000000"/>
                </a:solidFill>
                <a:effectLst/>
                <a:latin typeface="Times New Roman" panose="02020603050405020304" pitchFamily="18" charset="0"/>
                <a:cs typeface="Times New Roman" panose="02020603050405020304" pitchFamily="18" charset="0"/>
              </a:rPr>
              <a:t>: the OS decides which process gets the processor when and for how much time. This function is called </a:t>
            </a:r>
            <a:r>
              <a:rPr lang="en-US" sz="2000" b="1" i="0" dirty="0">
                <a:solidFill>
                  <a:srgbClr val="000000"/>
                </a:solidFill>
                <a:effectLst/>
                <a:latin typeface="Times New Roman" panose="02020603050405020304" pitchFamily="18" charset="0"/>
                <a:cs typeface="Times New Roman" panose="02020603050405020304" pitchFamily="18" charset="0"/>
              </a:rPr>
              <a:t>process scheduling</a:t>
            </a:r>
            <a:r>
              <a:rPr lang="en-US" sz="1600" b="0" i="0" dirty="0">
                <a:solidFill>
                  <a:srgbClr val="000000"/>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Device Management</a:t>
            </a:r>
            <a:r>
              <a:rPr lang="en-US" sz="2000" b="0" i="0" dirty="0">
                <a:solidFill>
                  <a:srgbClr val="000000"/>
                </a:solidFill>
                <a:effectLst/>
                <a:latin typeface="Times New Roman" panose="02020603050405020304" pitchFamily="18" charset="0"/>
                <a:cs typeface="Times New Roman" panose="02020603050405020304" pitchFamily="18" charset="0"/>
              </a:rPr>
              <a:t>: manages device communication via their respective drivers.</a:t>
            </a:r>
          </a:p>
          <a:p>
            <a:pPr algn="l">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File Management</a:t>
            </a:r>
            <a:r>
              <a:rPr lang="en-US" sz="2000" b="0" i="0" dirty="0">
                <a:solidFill>
                  <a:srgbClr val="000000"/>
                </a:solidFill>
                <a:effectLst/>
                <a:latin typeface="Times New Roman" panose="02020603050405020304" pitchFamily="18" charset="0"/>
                <a:cs typeface="Times New Roman" panose="02020603050405020304" pitchFamily="18" charset="0"/>
              </a:rPr>
              <a:t>: Keeps track of information, location, uses, status etc.</a:t>
            </a:r>
          </a:p>
          <a:p>
            <a:pPr algn="l">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Network Management</a:t>
            </a:r>
            <a:r>
              <a:rPr lang="en-US" sz="2000" b="0" i="0" dirty="0">
                <a:solidFill>
                  <a:srgbClr val="000000"/>
                </a:solidFill>
                <a:effectLst/>
                <a:latin typeface="Times New Roman" panose="02020603050405020304" pitchFamily="18" charset="0"/>
                <a:cs typeface="Times New Roman" panose="02020603050405020304" pitchFamily="18" charset="0"/>
              </a:rPr>
              <a:t>: manages and administer a computer network.</a:t>
            </a:r>
          </a:p>
          <a:p>
            <a:pPr algn="l">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Security</a:t>
            </a:r>
            <a:r>
              <a:rPr lang="en-US" sz="2000" b="0" i="0" dirty="0">
                <a:solidFill>
                  <a:srgbClr val="000000"/>
                </a:solidFill>
                <a:effectLst/>
                <a:latin typeface="Times New Roman" panose="02020603050405020304" pitchFamily="18" charset="0"/>
                <a:cs typeface="Times New Roman" panose="02020603050405020304" pitchFamily="18" charset="0"/>
              </a:rPr>
              <a:t>: it prevents unauthorized access to programs and data.</a:t>
            </a:r>
          </a:p>
          <a:p>
            <a:pPr algn="l">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Control over system performance</a:t>
            </a:r>
            <a:r>
              <a:rPr lang="en-US" sz="2000" b="0" i="0" dirty="0">
                <a:solidFill>
                  <a:srgbClr val="000000"/>
                </a:solidFill>
                <a:effectLst/>
                <a:latin typeface="Times New Roman" panose="02020603050405020304" pitchFamily="18" charset="0"/>
                <a:cs typeface="Times New Roman" panose="02020603050405020304" pitchFamily="18" charset="0"/>
              </a:rPr>
              <a:t>: Recording delays between request for a service and response from the system.</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nux – Wikipedia tiếng Việt">
            <a:extLst>
              <a:ext uri="{FF2B5EF4-FFF2-40B4-BE49-F238E27FC236}">
                <a16:creationId xmlns:a16="http://schemas.microsoft.com/office/drawing/2014/main" id="{5027BF54-6746-897A-C68B-17AB262EB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7585" y="3009143"/>
            <a:ext cx="1714500" cy="17050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Tree>
    <p:extLst>
      <p:ext uri="{BB962C8B-B14F-4D97-AF65-F5344CB8AC3E}">
        <p14:creationId xmlns:p14="http://schemas.microsoft.com/office/powerpoint/2010/main" val="2779840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Windows Blog">
            <a:extLst>
              <a:ext uri="{FF2B5EF4-FFF2-40B4-BE49-F238E27FC236}">
                <a16:creationId xmlns:a16="http://schemas.microsoft.com/office/drawing/2014/main" id="{799DF97B-BC59-6C63-55C6-0FF9FB032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6215" y="906599"/>
            <a:ext cx="4280530" cy="2247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Some functions of OS</a:t>
            </a:r>
          </a:p>
        </p:txBody>
      </p:sp>
      <p:sp>
        <p:nvSpPr>
          <p:cNvPr id="3" name="Subtitle 2">
            <a:extLst>
              <a:ext uri="{FF2B5EF4-FFF2-40B4-BE49-F238E27FC236}">
                <a16:creationId xmlns:a16="http://schemas.microsoft.com/office/drawing/2014/main" id="{FF461DEC-368B-FE15-2363-552D1CE81122}"/>
              </a:ext>
            </a:extLst>
          </p:cNvPr>
          <p:cNvSpPr>
            <a:spLocks noGrp="1"/>
          </p:cNvSpPr>
          <p:nvPr>
            <p:ph type="subTitle" idx="1"/>
          </p:nvPr>
        </p:nvSpPr>
        <p:spPr>
          <a:xfrm>
            <a:off x="1524000" y="2203677"/>
            <a:ext cx="9144000" cy="1655762"/>
          </a:xfrm>
        </p:spPr>
        <p:txBody>
          <a:bodyPr>
            <a:noAutofit/>
          </a:bodyPr>
          <a:lstStyle/>
          <a:p>
            <a:pPr algn="l">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Job accounting</a:t>
            </a:r>
            <a:r>
              <a:rPr lang="en-US" sz="2000" b="0" i="0" dirty="0">
                <a:solidFill>
                  <a:srgbClr val="000000"/>
                </a:solidFill>
                <a:effectLst/>
                <a:latin typeface="Times New Roman" panose="02020603050405020304" pitchFamily="18" charset="0"/>
                <a:cs typeface="Times New Roman" panose="02020603050405020304" pitchFamily="18" charset="0"/>
              </a:rPr>
              <a:t>: Keeping track of time and resources used by various jobs and users.</a:t>
            </a:r>
          </a:p>
          <a:p>
            <a:pPr algn="l">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Error detecting aids: </a:t>
            </a:r>
            <a:r>
              <a:rPr lang="en-US" sz="2000" b="0" i="0" dirty="0">
                <a:solidFill>
                  <a:srgbClr val="000000"/>
                </a:solidFill>
                <a:effectLst/>
                <a:latin typeface="Times New Roman" panose="02020603050405020304" pitchFamily="18" charset="0"/>
                <a:cs typeface="Times New Roman" panose="02020603050405020304" pitchFamily="18" charset="0"/>
              </a:rPr>
              <a:t>Production of dumps, traces, error messages, and other debugging and error detecting aids.</a:t>
            </a:r>
            <a:endParaRPr lang="en-US" sz="2000" b="1"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1" i="0" dirty="0">
                <a:solidFill>
                  <a:srgbClr val="000000"/>
                </a:solidFill>
                <a:effectLst/>
                <a:latin typeface="Times New Roman" panose="02020603050405020304" pitchFamily="18" charset="0"/>
                <a:cs typeface="Times New Roman" panose="02020603050405020304" pitchFamily="18" charset="0"/>
              </a:rPr>
              <a:t>Coordination between other software and users:</a:t>
            </a:r>
            <a:r>
              <a:rPr lang="en-US" sz="2000" b="0" i="0" dirty="0">
                <a:solidFill>
                  <a:srgbClr val="000000"/>
                </a:solidFill>
                <a:effectLst/>
                <a:latin typeface="Times New Roman" panose="02020603050405020304" pitchFamily="18" charset="0"/>
                <a:cs typeface="Times New Roman" panose="02020603050405020304" pitchFamily="18" charset="0"/>
              </a:rPr>
              <a:t> Coordination and assignment of compilers, interpreters, assemblers and other software to the various users of the computer systems.</a:t>
            </a:r>
            <a:endParaRPr lang="en-US" sz="2000" b="1" i="0" dirty="0">
              <a:solidFill>
                <a:srgbClr val="000000"/>
              </a:solidFill>
              <a:effectLst/>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nux – Wikipedia tiếng Việt">
            <a:extLst>
              <a:ext uri="{FF2B5EF4-FFF2-40B4-BE49-F238E27FC236}">
                <a16:creationId xmlns:a16="http://schemas.microsoft.com/office/drawing/2014/main" id="{5027BF54-6746-897A-C68B-17AB262EB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485" y="3511314"/>
            <a:ext cx="1714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spTree>
    <p:extLst>
      <p:ext uri="{BB962C8B-B14F-4D97-AF65-F5344CB8AC3E}">
        <p14:creationId xmlns:p14="http://schemas.microsoft.com/office/powerpoint/2010/main" val="4213768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Windows Blog">
            <a:extLst>
              <a:ext uri="{FF2B5EF4-FFF2-40B4-BE49-F238E27FC236}">
                <a16:creationId xmlns:a16="http://schemas.microsoft.com/office/drawing/2014/main" id="{799DF97B-BC59-6C63-55C6-0FF9FB032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95" y="3801991"/>
            <a:ext cx="4280530" cy="2247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What is BIOS?</a:t>
            </a:r>
          </a:p>
        </p:txBody>
      </p:sp>
      <p:sp>
        <p:nvSpPr>
          <p:cNvPr id="3" name="Subtitle 2">
            <a:extLst>
              <a:ext uri="{FF2B5EF4-FFF2-40B4-BE49-F238E27FC236}">
                <a16:creationId xmlns:a16="http://schemas.microsoft.com/office/drawing/2014/main" id="{FF461DEC-368B-FE15-2363-552D1CE81122}"/>
              </a:ext>
            </a:extLst>
          </p:cNvPr>
          <p:cNvSpPr>
            <a:spLocks noGrp="1"/>
          </p:cNvSpPr>
          <p:nvPr>
            <p:ph type="subTitle" idx="1"/>
          </p:nvPr>
        </p:nvSpPr>
        <p:spPr>
          <a:xfrm>
            <a:off x="1290735" y="1718680"/>
            <a:ext cx="7778620" cy="3469140"/>
          </a:xfrm>
        </p:spPr>
        <p:txBody>
          <a:bodyPr>
            <a:noAutofit/>
          </a:bodyPr>
          <a:lstStyle/>
          <a:p>
            <a:pPr algn="l">
              <a:buFont typeface="Arial" panose="020B0604020202020204" pitchFamily="34" charset="0"/>
              <a:buChar char="•"/>
            </a:pPr>
            <a:r>
              <a:rPr lang="en-US" sz="2000" dirty="0"/>
              <a:t>Just as animals rely on instincts to survive in the real world before they can learn from their experiences, a computer has a built-in program that tells it what to do before you load any software. This program is called the Basic Input/Output System because it tells the computer’s microprocessor how to get input from the outside world and send output there. </a:t>
            </a:r>
          </a:p>
          <a:p>
            <a:pPr algn="l">
              <a:buFont typeface="Arial" panose="020B0604020202020204" pitchFamily="34" charset="0"/>
              <a:buChar char="•"/>
            </a:pPr>
            <a:r>
              <a:rPr lang="en-US" sz="2000" dirty="0"/>
              <a:t>The BIOS defines how a computer acts and behaves before you load software. In modern computers, the BIOS has several additional functions, all essential to making the computers get started and work.</a:t>
            </a:r>
            <a:endParaRPr lang="en-US" sz="2000" b="1" i="0" dirty="0">
              <a:solidFill>
                <a:srgbClr val="000000"/>
              </a:solidFill>
              <a:effectLst/>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nux – Wikipedia tiếng Việt">
            <a:extLst>
              <a:ext uri="{FF2B5EF4-FFF2-40B4-BE49-F238E27FC236}">
                <a16:creationId xmlns:a16="http://schemas.microsoft.com/office/drawing/2014/main" id="{5027BF54-6746-897A-C68B-17AB262EB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485" y="3511314"/>
            <a:ext cx="1714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8564" y="1457184"/>
            <a:ext cx="2274400" cy="188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88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Windows Blog">
            <a:extLst>
              <a:ext uri="{FF2B5EF4-FFF2-40B4-BE49-F238E27FC236}">
                <a16:creationId xmlns:a16="http://schemas.microsoft.com/office/drawing/2014/main" id="{799DF97B-BC59-6C63-55C6-0FF9FB032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64" y="3895297"/>
            <a:ext cx="4280530" cy="2247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What is BIOS?</a:t>
            </a:r>
          </a:p>
        </p:txBody>
      </p:sp>
      <p:sp>
        <p:nvSpPr>
          <p:cNvPr id="3" name="Subtitle 2">
            <a:extLst>
              <a:ext uri="{FF2B5EF4-FFF2-40B4-BE49-F238E27FC236}">
                <a16:creationId xmlns:a16="http://schemas.microsoft.com/office/drawing/2014/main" id="{FF461DEC-368B-FE15-2363-552D1CE81122}"/>
              </a:ext>
            </a:extLst>
          </p:cNvPr>
          <p:cNvSpPr>
            <a:spLocks noGrp="1"/>
          </p:cNvSpPr>
          <p:nvPr>
            <p:ph type="subTitle" idx="1"/>
          </p:nvPr>
        </p:nvSpPr>
        <p:spPr>
          <a:xfrm>
            <a:off x="1290735" y="1718680"/>
            <a:ext cx="7778620" cy="3469140"/>
          </a:xfrm>
        </p:spPr>
        <p:txBody>
          <a:bodyPr>
            <a:noAutofit/>
          </a:bodyPr>
          <a:lstStyle/>
          <a:p>
            <a:pPr algn="l">
              <a:buFont typeface="Arial" panose="020B0604020202020204" pitchFamily="34" charset="0"/>
              <a:buChar char="•"/>
            </a:pPr>
            <a:r>
              <a:rPr lang="en-US" sz="2000" dirty="0"/>
              <a:t>The BIOS is a boot firmware, designed to be the first code run by the PC when powered on.</a:t>
            </a:r>
          </a:p>
          <a:p>
            <a:pPr algn="l">
              <a:buFont typeface="Arial" panose="020B0604020202020204" pitchFamily="34" charset="0"/>
              <a:buChar char="•"/>
            </a:pPr>
            <a:r>
              <a:rPr lang="en-US" sz="2000" dirty="0"/>
              <a:t>The initial function of the BIOS is to identify ,test, and initialize the system devices such as the video display card, hard disk, floppy disk and other hardware. </a:t>
            </a:r>
          </a:p>
          <a:p>
            <a:pPr algn="l">
              <a:buFont typeface="Arial" panose="020B0604020202020204" pitchFamily="34" charset="0"/>
              <a:buChar char="•"/>
            </a:pPr>
            <a:r>
              <a:rPr lang="en-US" sz="2000" dirty="0"/>
              <a:t>The BIOS sets the machine hardware into a known state, so that software stored on the compatible media can be loaded, executed and given control to the PC.</a:t>
            </a:r>
            <a:endParaRPr lang="en-US" sz="2000" b="1" i="0" dirty="0">
              <a:solidFill>
                <a:srgbClr val="000000"/>
              </a:solidFill>
              <a:effectLst/>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nux – Wikipedia tiếng Việt">
            <a:extLst>
              <a:ext uri="{FF2B5EF4-FFF2-40B4-BE49-F238E27FC236}">
                <a16:creationId xmlns:a16="http://schemas.microsoft.com/office/drawing/2014/main" id="{5027BF54-6746-897A-C68B-17AB262EB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485" y="3511314"/>
            <a:ext cx="1714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8564" y="1457184"/>
            <a:ext cx="2274400" cy="188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313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Windows Blog">
            <a:extLst>
              <a:ext uri="{FF2B5EF4-FFF2-40B4-BE49-F238E27FC236}">
                <a16:creationId xmlns:a16="http://schemas.microsoft.com/office/drawing/2014/main" id="{799DF97B-BC59-6C63-55C6-0FF9FB0323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80" r="21915"/>
          <a:stretch/>
        </p:blipFill>
        <p:spPr bwMode="auto">
          <a:xfrm>
            <a:off x="188954" y="3848372"/>
            <a:ext cx="2565919" cy="2247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BIOS</a:t>
            </a: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nux – Wikipedia tiếng Việt">
            <a:extLst>
              <a:ext uri="{FF2B5EF4-FFF2-40B4-BE49-F238E27FC236}">
                <a16:creationId xmlns:a16="http://schemas.microsoft.com/office/drawing/2014/main" id="{5027BF54-6746-897A-C68B-17AB262EB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485" y="3511314"/>
            <a:ext cx="1714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8" name="Picture 7">
            <a:extLst>
              <a:ext uri="{FF2B5EF4-FFF2-40B4-BE49-F238E27FC236}">
                <a16:creationId xmlns:a16="http://schemas.microsoft.com/office/drawing/2014/main" id="{84693C5E-9078-C666-3C1D-65A8FFCB10B6}"/>
              </a:ext>
            </a:extLst>
          </p:cNvPr>
          <p:cNvPicPr>
            <a:picLocks noChangeAspect="1"/>
          </p:cNvPicPr>
          <p:nvPr/>
        </p:nvPicPr>
        <p:blipFill rotWithShape="1">
          <a:blip r:embed="rId4">
            <a:extLst>
              <a:ext uri="{28A0092B-C50C-407E-A947-70E740481C1C}">
                <a14:useLocalDpi xmlns:a14="http://schemas.microsoft.com/office/drawing/2010/main" val="0"/>
              </a:ext>
            </a:extLst>
          </a:blip>
          <a:srcRect l="20128" t="40871" r="20331" b="11962"/>
          <a:stretch/>
        </p:blipFill>
        <p:spPr>
          <a:xfrm>
            <a:off x="2881604" y="2187489"/>
            <a:ext cx="6428792" cy="2647650"/>
          </a:xfrm>
          <a:prstGeom prst="rect">
            <a:avLst/>
          </a:prstGeom>
        </p:spPr>
      </p:pic>
      <p:sp>
        <p:nvSpPr>
          <p:cNvPr id="9" name="TextBox 8">
            <a:extLst>
              <a:ext uri="{FF2B5EF4-FFF2-40B4-BE49-F238E27FC236}">
                <a16:creationId xmlns:a16="http://schemas.microsoft.com/office/drawing/2014/main" id="{6373E72B-DD00-4BC4-CA53-9BCBDB1494EA}"/>
              </a:ext>
            </a:extLst>
          </p:cNvPr>
          <p:cNvSpPr txBox="1"/>
          <p:nvPr/>
        </p:nvSpPr>
        <p:spPr>
          <a:xfrm flipH="1">
            <a:off x="2748060" y="1390854"/>
            <a:ext cx="6695880" cy="461665"/>
          </a:xfrm>
          <a:prstGeom prst="rect">
            <a:avLst/>
          </a:prstGeom>
          <a:noFill/>
        </p:spPr>
        <p:txBody>
          <a:bodyPr wrap="square" rtlCol="0">
            <a:spAutoFit/>
          </a:bodyPr>
          <a:lstStyle/>
          <a:p>
            <a:r>
              <a:rPr lang="en-US" sz="2400" i="1" dirty="0"/>
              <a:t>BIOS acts as an interface between OS and hardware</a:t>
            </a:r>
          </a:p>
        </p:txBody>
      </p:sp>
    </p:spTree>
    <p:extLst>
      <p:ext uri="{BB962C8B-B14F-4D97-AF65-F5344CB8AC3E}">
        <p14:creationId xmlns:p14="http://schemas.microsoft.com/office/powerpoint/2010/main" val="2189325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me | Windows Blog">
            <a:extLst>
              <a:ext uri="{FF2B5EF4-FFF2-40B4-BE49-F238E27FC236}">
                <a16:creationId xmlns:a16="http://schemas.microsoft.com/office/drawing/2014/main" id="{799DF97B-BC59-6C63-55C6-0FF9FB032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49064"/>
            <a:ext cx="4280530" cy="22472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31BFF2B-E334-6D1B-B5F6-CC8BE3347999}"/>
              </a:ext>
            </a:extLst>
          </p:cNvPr>
          <p:cNvSpPr>
            <a:spLocks noGrp="1"/>
          </p:cNvSpPr>
          <p:nvPr>
            <p:ph type="ctrTitle"/>
          </p:nvPr>
        </p:nvSpPr>
        <p:spPr>
          <a:xfrm>
            <a:off x="1290735" y="74644"/>
            <a:ext cx="9144000" cy="1028020"/>
          </a:xfrm>
        </p:spPr>
        <p:txBody>
          <a:bodyPr>
            <a:normAutofit/>
          </a:bodyPr>
          <a:lstStyle/>
          <a:p>
            <a:r>
              <a:rPr lang="en-US" sz="4400" b="1" dirty="0">
                <a:latin typeface="Times New Roman" panose="02020603050405020304" pitchFamily="18" charset="0"/>
                <a:cs typeface="Times New Roman" pitchFamily="18" charset="0"/>
              </a:rPr>
              <a:t>Functions of BIOS</a:t>
            </a:r>
          </a:p>
        </p:txBody>
      </p:sp>
      <p:sp>
        <p:nvSpPr>
          <p:cNvPr id="3" name="Subtitle 2">
            <a:extLst>
              <a:ext uri="{FF2B5EF4-FFF2-40B4-BE49-F238E27FC236}">
                <a16:creationId xmlns:a16="http://schemas.microsoft.com/office/drawing/2014/main" id="{FF461DEC-368B-FE15-2363-552D1CE81122}"/>
              </a:ext>
            </a:extLst>
          </p:cNvPr>
          <p:cNvSpPr>
            <a:spLocks noGrp="1"/>
          </p:cNvSpPr>
          <p:nvPr>
            <p:ph type="subTitle" idx="1"/>
          </p:nvPr>
        </p:nvSpPr>
        <p:spPr>
          <a:xfrm>
            <a:off x="1290528" y="1525338"/>
            <a:ext cx="7778620" cy="3469140"/>
          </a:xfrm>
        </p:spPr>
        <p:txBody>
          <a:bodyPr>
            <a:noAutofit/>
          </a:bodyPr>
          <a:lstStyle/>
          <a:p>
            <a:pPr algn="l">
              <a:buFont typeface="Arial" panose="020B0604020202020204" pitchFamily="34" charset="0"/>
              <a:buChar char="•"/>
            </a:pPr>
            <a:r>
              <a:rPr lang="en-US" sz="2000" b="1" dirty="0"/>
              <a:t>POST</a:t>
            </a:r>
            <a:r>
              <a:rPr lang="en-US" sz="2000" dirty="0"/>
              <a:t>(Power On Self Test):One of the main functions of the BIOS is to give instructions for the Power On Self Test. The POST tests your computer’s processors, memory, chipset video adapter, disk controllers, disk drives , keyboard, and other crucial components.</a:t>
            </a:r>
          </a:p>
          <a:p>
            <a:pPr algn="l">
              <a:buFont typeface="Arial" panose="020B0604020202020204" pitchFamily="34" charset="0"/>
              <a:buChar char="•"/>
            </a:pPr>
            <a:r>
              <a:rPr lang="en-US" sz="2000" b="1" dirty="0"/>
              <a:t>Setup: </a:t>
            </a:r>
            <a:r>
              <a:rPr lang="en-US" sz="2000" dirty="0"/>
              <a:t>The system configuration and setup program is usually a menu-driven program activated by pressing a special key during the POST, and it enables you to configure the motherboard and chipset settings along with the date and time, passwords, disk drives, and other basic system settings. You also can control the power-management settings and boot-drive sequence from the BIOS Setup, and on some systems, you can also configure CPU timing and clock-multiplier settings. </a:t>
            </a:r>
          </a:p>
          <a:p>
            <a:pPr algn="l"/>
            <a:endParaRPr lang="en-US" sz="2000" dirty="0"/>
          </a:p>
          <a:p>
            <a:pPr algn="l"/>
            <a:r>
              <a:rPr lang="en-US" sz="2000" dirty="0"/>
              <a:t> </a:t>
            </a:r>
            <a:endParaRPr lang="en-US" sz="2000" b="1" i="0" dirty="0">
              <a:solidFill>
                <a:srgbClr val="000000"/>
              </a:solidFill>
              <a:effectLst/>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753C59FF-7EDF-7158-AED5-1221B27369D7}"/>
              </a:ext>
            </a:extLst>
          </p:cNvPr>
          <p:cNvCxnSpPr/>
          <p:nvPr/>
        </p:nvCxnSpPr>
        <p:spPr>
          <a:xfrm>
            <a:off x="2631233" y="99837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307B6-DEA0-3568-E9DD-64F47D36DFBF}"/>
              </a:ext>
            </a:extLst>
          </p:cNvPr>
          <p:cNvCxnSpPr/>
          <p:nvPr/>
        </p:nvCxnSpPr>
        <p:spPr>
          <a:xfrm>
            <a:off x="102637" y="159553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2BC5FF-3859-9D62-91B7-75B71ED4A56D}"/>
              </a:ext>
            </a:extLst>
          </p:cNvPr>
          <p:cNvSpPr/>
          <p:nvPr/>
        </p:nvSpPr>
        <p:spPr>
          <a:xfrm>
            <a:off x="0" y="1102664"/>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558B6-72B0-4198-BBAE-CA5C4420E71D}"/>
              </a:ext>
            </a:extLst>
          </p:cNvPr>
          <p:cNvSpPr/>
          <p:nvPr/>
        </p:nvSpPr>
        <p:spPr>
          <a:xfrm>
            <a:off x="0" y="5755336"/>
            <a:ext cx="12192000" cy="729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36B2359-F116-6D8A-BFB1-90EAC3465883}"/>
              </a:ext>
            </a:extLst>
          </p:cNvPr>
          <p:cNvSpPr/>
          <p:nvPr/>
        </p:nvSpPr>
        <p:spPr>
          <a:xfrm>
            <a:off x="0" y="5924939"/>
            <a:ext cx="12192000" cy="96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nux – Wikipedia tiếng Việt">
            <a:extLst>
              <a:ext uri="{FF2B5EF4-FFF2-40B4-BE49-F238E27FC236}">
                <a16:creationId xmlns:a16="http://schemas.microsoft.com/office/drawing/2014/main" id="{5027BF54-6746-897A-C68B-17AB262EB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485" y="3511314"/>
            <a:ext cx="1714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2220D1-6A1D-3769-7815-EF8A895EC27D}"/>
              </a:ext>
            </a:extLst>
          </p:cNvPr>
          <p:cNvSpPr txBox="1"/>
          <p:nvPr/>
        </p:nvSpPr>
        <p:spPr>
          <a:xfrm>
            <a:off x="4158343" y="6360211"/>
            <a:ext cx="3408784" cy="369332"/>
          </a:xfrm>
          <a:prstGeom prst="rect">
            <a:avLst/>
          </a:prstGeom>
          <a:noFill/>
        </p:spPr>
        <p:txBody>
          <a:bodyPr wrap="square" rtlCol="0">
            <a:spAutoFit/>
          </a:bodyPr>
          <a:lstStyle/>
          <a:p>
            <a:r>
              <a:rPr lang="en-US" dirty="0"/>
              <a:t>Computer Workshop||Unit-4</a:t>
            </a:r>
          </a:p>
        </p:txBody>
      </p:sp>
      <p:pic>
        <p:nvPicPr>
          <p:cNvPr id="4" name="Picture 2" descr="BIOS Settings: Semua Pengaturan Yang Harus Diketahui - Pinhome">
            <a:extLst>
              <a:ext uri="{FF2B5EF4-FFF2-40B4-BE49-F238E27FC236}">
                <a16:creationId xmlns:a16="http://schemas.microsoft.com/office/drawing/2014/main" id="{38CB4B06-1D1D-F671-3A3A-A77798CEA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8564" y="1457184"/>
            <a:ext cx="2274400" cy="188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582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TotalTime>
  <Words>1880</Words>
  <Application>Microsoft Office PowerPoint</Application>
  <PresentationFormat>Widescreen</PresentationFormat>
  <Paragraphs>151</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Light</vt:lpstr>
      <vt:lpstr>FormaDJRMicro</vt:lpstr>
      <vt:lpstr>Gotham Bold</vt:lpstr>
      <vt:lpstr>Gotham Book</vt:lpstr>
      <vt:lpstr>Nunito</vt:lpstr>
      <vt:lpstr>Roboto</vt:lpstr>
      <vt:lpstr>Times New Roman</vt:lpstr>
      <vt:lpstr>Office Theme</vt:lpstr>
      <vt:lpstr>Computer Workshop</vt:lpstr>
      <vt:lpstr>Objectives</vt:lpstr>
      <vt:lpstr>Introduction to OS</vt:lpstr>
      <vt:lpstr>Some functions of OS</vt:lpstr>
      <vt:lpstr>Some functions of OS</vt:lpstr>
      <vt:lpstr>What is BIOS?</vt:lpstr>
      <vt:lpstr>What is BIOS?</vt:lpstr>
      <vt:lpstr>BIOS</vt:lpstr>
      <vt:lpstr>Functions of BIOS</vt:lpstr>
      <vt:lpstr>Functions of BIOS</vt:lpstr>
      <vt:lpstr>Typical BIOS setup menu</vt:lpstr>
      <vt:lpstr>Typical BIOS setup menu</vt:lpstr>
      <vt:lpstr>Typical BIOS setup menu</vt:lpstr>
      <vt:lpstr>Typical BIOS setup menu</vt:lpstr>
      <vt:lpstr>Typical BIOS setup menu</vt:lpstr>
      <vt:lpstr>Typical BIOS setup menu</vt:lpstr>
      <vt:lpstr>Firmware</vt:lpstr>
      <vt:lpstr>Types of Firmware</vt:lpstr>
      <vt:lpstr>Applications of Firmware</vt:lpstr>
      <vt:lpstr>How to partition Hard disc in window 10</vt:lpstr>
      <vt:lpstr>How to partition Hard disc in window 10</vt:lpstr>
      <vt:lpstr>How to partition Hard disc in window 10</vt:lpstr>
      <vt:lpstr>How to make Linux Bootable USB</vt:lpstr>
      <vt:lpstr>How to make Linux Bootable USB</vt:lpstr>
      <vt:lpstr>How to make Linux Bootable USB</vt:lpstr>
      <vt:lpstr>How to install Linux from USB</vt:lpstr>
      <vt:lpstr>How to install Linux from USB</vt:lpstr>
      <vt:lpstr>How to install Linux from USB</vt:lpstr>
      <vt:lpstr>How to install Linux from USB</vt:lpstr>
      <vt:lpstr>How to install Linux from USB</vt:lpstr>
      <vt:lpstr>How to install Linux from USB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Workshop</dc:title>
  <dc:creator>Shree Krishna Yadav</dc:creator>
  <cp:lastModifiedBy>Shree Krishna Yadav</cp:lastModifiedBy>
  <cp:revision>5</cp:revision>
  <dcterms:created xsi:type="dcterms:W3CDTF">2023-01-29T15:01:21Z</dcterms:created>
  <dcterms:modified xsi:type="dcterms:W3CDTF">2023-02-06T03:54:17Z</dcterms:modified>
</cp:coreProperties>
</file>